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aleway"/>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aleway-bold.fntdata"/><Relationship Id="rId16" Type="http://schemas.openxmlformats.org/officeDocument/2006/relationships/font" Target="fonts/Raleway-regular.fntdata"/><Relationship Id="rId5" Type="http://schemas.openxmlformats.org/officeDocument/2006/relationships/notesMaster" Target="notesMasters/notesMaster1.xml"/><Relationship Id="rId19" Type="http://schemas.openxmlformats.org/officeDocument/2006/relationships/font" Target="fonts/Raleway-boldItalic.fntdata"/><Relationship Id="rId6" Type="http://schemas.openxmlformats.org/officeDocument/2006/relationships/slide" Target="slides/slide1.xml"/><Relationship Id="rId18" Type="http://schemas.openxmlformats.org/officeDocument/2006/relationships/font" Target="fonts/Raleway-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306c51a130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306c51a1300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Feel free to use this space as a facilitator to talk about your unique institutions, and allow students to share what they know about their own if it is not your library. Mention that taking advantage of programs like this very one are outstanding ways to be library advocates.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306c51a130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306c51a130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Borrowing materials is a very easy way to support the library. Sounds super simple, but it is effective--when materials are borrowed, that shows interest in their use. This is especially true for books that have been banned or are books by or about marginalizerd people.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Book displays are not meant to be there permanently, either. They’re there to help people find books on topics they might be interested in or discover an interest in a topic they didn’t know they had. Feel free to borrow everything on a display. It’ll get refilled.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One of the things teens are often most surprised to learn is they can request the library purchase books. Look for request forms either at the library or online on the library’s website. If they’re not easy to find, just ask!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Something</a:t>
            </a:r>
            <a:r>
              <a:rPr lang="en"/>
              <a:t> worth mentioning is that libraries often have other really unique items that people can borrow </a:t>
            </a:r>
            <a:r>
              <a:rPr lang="en"/>
              <a:t>beyond what one might expect. This could include steamers (for getting rid of creases in pants or graduation gowns), movie projectors and screens, wifi hotspots, musical instruments, costume exchanges, food pantry materials, and more.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306c51a130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306c51a130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Mention here that in addition to “attending events,” teens can simply hang out at the library. Use the study rooms or computers, read a book in a comfy chair, or engage in any passive programming that might be offered. It is THEIR SPACE as much as anyone else’s. So long as it is respected as it should be and rules are followed, teens deserve to be there, too.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306c51a1300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306c51a1300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Simply </a:t>
            </a:r>
            <a:r>
              <a:rPr i="1" lang="en"/>
              <a:t>using </a:t>
            </a:r>
            <a:r>
              <a:rPr lang="en"/>
              <a:t>things at the library is beneficial!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306c51a130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306c51a1300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06c51a1300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06c51a1300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Some examples of specific volunteer programs include reading buddies, where teens volunteer to read to and with younger kids; shelf reading, which allows for ensuring materials are on shelf where they are supposed to be; summer programming help might include preparing materials for programs or helping run programs.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306c51a1300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306c51a1300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Because public libraries are taxpayer funded, they have little bonus money to cover costs for special programs or unique needs in the library. That’s where groups like the Friends come in.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Other common fundraiser events Friends groups run in various public libraries besides the used book sales include indoor mini golf events, sales of flowers or specialty treats with a portion of sales going back to the library, and more.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isn’t the case everywhere, of course, but it is common for the Friends to be primarily older individuals because they have more time and resources to volunteer for causes they care about. Young people would be welcomed where they can and it not only helps the Friends reach new demographics but helps build intergenerational community. Those bonds are powerful!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306c51a130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306c51a130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One reason letters to the library board are so important is that, like when speaking to the board, you’ll be on the </a:t>
            </a:r>
            <a:r>
              <a:rPr lang="en"/>
              <a:t>record</a:t>
            </a:r>
            <a:r>
              <a:rPr lang="en"/>
              <a:t>. That information becomes permanent and public, so people can look through and see the praise for the library. Library workers won’t always submit letters they get personally to the board (though they often do), so this does double duty.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306c51a1300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306c51a1300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Remember: you can simply go and say the library is awesome and you love it, if you’re not there for any specific reason related to book challenges or censorship. This is AWESOME advocacy and it is especially powerful to hear from the voices of young people.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You’ll be practicing advocacy at a board meeting in the next Lesson.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485875" y="264475"/>
            <a:ext cx="8183700" cy="14736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2" name="Google Shape;12;p2"/>
          <p:cNvSpPr txBox="1"/>
          <p:nvPr>
            <p:ph idx="1" type="subTitle"/>
          </p:nvPr>
        </p:nvSpPr>
        <p:spPr>
          <a:xfrm>
            <a:off x="485875" y="1738075"/>
            <a:ext cx="8183700" cy="861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7"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11"/>
          <p:cNvSpPr txBox="1"/>
          <p:nvPr>
            <p:ph hasCustomPrompt="1" type="title"/>
          </p:nvPr>
        </p:nvSpPr>
        <p:spPr>
          <a:xfrm>
            <a:off x="311700" y="743001"/>
            <a:ext cx="8520600" cy="20064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p:nvPr>
            <p:ph idx="1" type="body"/>
          </p:nvPr>
        </p:nvSpPr>
        <p:spPr>
          <a:xfrm>
            <a:off x="311700" y="2845182"/>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3"/>
          <p:cNvSpPr txBox="1"/>
          <p:nvPr>
            <p:ph type="title"/>
          </p:nvPr>
        </p:nvSpPr>
        <p:spPr>
          <a:xfrm>
            <a:off x="485875" y="1714500"/>
            <a:ext cx="8183700" cy="785700"/>
          </a:xfrm>
          <a:prstGeom prst="rect">
            <a:avLst/>
          </a:prstGeom>
        </p:spPr>
        <p:txBody>
          <a:bodyPr anchorCtr="0" anchor="b"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7" name="Google Shape;17;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623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623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623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9" name="Google Shape;29;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2"/>
        </a:solidFill>
      </p:bgPr>
    </p:bg>
    <p:spTree>
      <p:nvGrpSpPr>
        <p:cNvPr id="34" name="Shape 34"/>
        <p:cNvGrpSpPr/>
        <p:nvPr/>
      </p:nvGrpSpPr>
      <p:grpSpPr>
        <a:xfrm>
          <a:off x="0" y="0"/>
          <a:ext cx="0" cy="0"/>
          <a:chOff x="0" y="0"/>
          <a:chExt cx="0" cy="0"/>
        </a:xfrm>
      </p:grpSpPr>
      <p:sp>
        <p:nvSpPr>
          <p:cNvPr id="35" name="Google Shape;35;p8"/>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6" name="Google Shape;36;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636800" y="80700"/>
            <a:ext cx="4426500" cy="49821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9" name="Google Shape;39;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0" name="Google Shape;40;p9"/>
          <p:cNvSpPr txBox="1"/>
          <p:nvPr>
            <p:ph type="title"/>
          </p:nvPr>
        </p:nvSpPr>
        <p:spPr>
          <a:xfrm>
            <a:off x="265500" y="1181700"/>
            <a:ext cx="4045200" cy="15336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1" name="Google Shape;41;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2" name="Google Shape;42;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3" name="Google Shape;43;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4" name="Shape 44"/>
        <p:cNvGrpSpPr/>
        <p:nvPr/>
      </p:nvGrpSpPr>
      <p:grpSpPr>
        <a:xfrm>
          <a:off x="0" y="0"/>
          <a:ext cx="0" cy="0"/>
          <a:chOff x="0" y="0"/>
          <a:chExt cx="0" cy="0"/>
        </a:xfrm>
      </p:grpSpPr>
      <p:sp>
        <p:nvSpPr>
          <p:cNvPr id="45" name="Google Shape;45;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None/>
              <a:defRPr sz="2100"/>
            </a:lvl1pPr>
          </a:lstStyle>
          <a:p/>
        </p:txBody>
      </p:sp>
      <p:sp>
        <p:nvSpPr>
          <p:cNvPr id="46" name="Google Shape;46;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l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indent="-317500" lvl="1" marL="9144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indent="-317500" lvl="2" marL="13716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indent="-317500" lvl="3" marL="18288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indent="-317500" lvl="4" marL="22860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indent="-317500" lvl="5" marL="27432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indent="-317500" lvl="6" marL="32004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indent="-317500" lvl="7" marL="36576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indent="-317500" lvl="8" marL="41148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485875" y="1026475"/>
            <a:ext cx="8183700" cy="1473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Getting Involved With Your Local Public Library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1994175"/>
            <a:ext cx="8520600" cy="623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Can You Think of Other Ways to Get Involved With Your Local Library?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Starting Simple</a:t>
            </a:r>
            <a:endParaRPr/>
          </a:p>
        </p:txBody>
      </p:sp>
      <p:sp>
        <p:nvSpPr>
          <p:cNvPr id="64" name="Google Shape;64;p14"/>
          <p:cNvSpPr txBox="1"/>
          <p:nvPr>
            <p:ph idx="1" type="body"/>
          </p:nvPr>
        </p:nvSpPr>
        <p:spPr>
          <a:xfrm>
            <a:off x="159300" y="1152475"/>
            <a:ext cx="42603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Borrow books, ebooks, movies, music, and other items available at your library</a:t>
            </a:r>
            <a:endParaRPr/>
          </a:p>
          <a:p>
            <a:pPr indent="-342900" lvl="0" marL="457200" rtl="0" algn="l">
              <a:spcBef>
                <a:spcPts val="1000"/>
              </a:spcBef>
              <a:spcAft>
                <a:spcPts val="0"/>
              </a:spcAft>
              <a:buSzPts val="1800"/>
              <a:buChar char="-"/>
            </a:pPr>
            <a:r>
              <a:rPr lang="en"/>
              <a:t>Take books from the displays</a:t>
            </a:r>
            <a:endParaRPr/>
          </a:p>
          <a:p>
            <a:pPr indent="-342900" lvl="0" marL="457200" rtl="0" algn="l">
              <a:spcBef>
                <a:spcPts val="1000"/>
              </a:spcBef>
              <a:spcAft>
                <a:spcPts val="0"/>
              </a:spcAft>
              <a:buSzPts val="1800"/>
              <a:buChar char="-"/>
            </a:pPr>
            <a:r>
              <a:rPr lang="en"/>
              <a:t>Request books you’d like that you do not see</a:t>
            </a:r>
            <a:endParaRPr/>
          </a:p>
          <a:p>
            <a:pPr indent="-342900" lvl="0" marL="457200" rtl="0" algn="l">
              <a:spcBef>
                <a:spcPts val="1000"/>
              </a:spcBef>
              <a:spcAft>
                <a:spcPts val="1000"/>
              </a:spcAft>
              <a:buSzPts val="1800"/>
              <a:buChar char="-"/>
            </a:pPr>
            <a:r>
              <a:rPr lang="en"/>
              <a:t>Ask questions! Your librarians at the desk are there to help you with research, reading recommendations, and more.</a:t>
            </a:r>
            <a:endParaRPr/>
          </a:p>
        </p:txBody>
      </p:sp>
      <p:pic>
        <p:nvPicPr>
          <p:cNvPr id="65" name="Google Shape;65;p14"/>
          <p:cNvPicPr preferRelativeResize="0"/>
          <p:nvPr/>
        </p:nvPicPr>
        <p:blipFill>
          <a:blip r:embed="rId3">
            <a:alphaModFix/>
          </a:blip>
          <a:stretch>
            <a:fillRect/>
          </a:stretch>
        </p:blipFill>
        <p:spPr>
          <a:xfrm>
            <a:off x="4648200" y="1144625"/>
            <a:ext cx="4267201" cy="307144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Attend Events</a:t>
            </a:r>
            <a:endParaRPr/>
          </a:p>
        </p:txBody>
      </p:sp>
      <p:sp>
        <p:nvSpPr>
          <p:cNvPr id="71" name="Google Shape;71;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lnSpc>
                <a:spcPct val="200000"/>
              </a:lnSpc>
              <a:spcBef>
                <a:spcPts val="0"/>
              </a:spcBef>
              <a:spcAft>
                <a:spcPts val="0"/>
              </a:spcAft>
              <a:buSzPts val="1800"/>
              <a:buChar char="-"/>
            </a:pPr>
            <a:r>
              <a:rPr lang="en"/>
              <a:t>Libraries offer lectures, movie screenings, themed events, and more </a:t>
            </a:r>
            <a:endParaRPr/>
          </a:p>
          <a:p>
            <a:pPr indent="-342900" lvl="0" marL="457200" rtl="0" algn="l">
              <a:lnSpc>
                <a:spcPct val="200000"/>
              </a:lnSpc>
              <a:spcBef>
                <a:spcPts val="0"/>
              </a:spcBef>
              <a:spcAft>
                <a:spcPts val="0"/>
              </a:spcAft>
              <a:buSzPts val="1800"/>
              <a:buChar char="-"/>
            </a:pPr>
            <a:r>
              <a:rPr lang="en"/>
              <a:t>Author visits and talks happen in person and virtually </a:t>
            </a:r>
            <a:endParaRPr/>
          </a:p>
          <a:p>
            <a:pPr indent="-342900" lvl="0" marL="457200" rtl="0" algn="l">
              <a:lnSpc>
                <a:spcPct val="200000"/>
              </a:lnSpc>
              <a:spcBef>
                <a:spcPts val="0"/>
              </a:spcBef>
              <a:spcAft>
                <a:spcPts val="0"/>
              </a:spcAft>
              <a:buSzPts val="1800"/>
              <a:buChar char="-"/>
            </a:pPr>
            <a:r>
              <a:rPr lang="en"/>
              <a:t>Take part in your library’s summer reading programs</a:t>
            </a:r>
            <a:endParaRPr/>
          </a:p>
          <a:p>
            <a:pPr indent="-342900" lvl="0" marL="457200" rtl="0" algn="l">
              <a:lnSpc>
                <a:spcPct val="200000"/>
              </a:lnSpc>
              <a:spcBef>
                <a:spcPts val="0"/>
              </a:spcBef>
              <a:spcAft>
                <a:spcPts val="0"/>
              </a:spcAft>
              <a:buSzPts val="1800"/>
              <a:buChar char="-"/>
            </a:pPr>
            <a:r>
              <a:rPr lang="en"/>
              <a:t>Even better: bring a friend for anything you attend!</a:t>
            </a:r>
            <a:endParaRPr/>
          </a:p>
          <a:p>
            <a:pPr indent="0" lvl="0" marL="0" rtl="0" algn="l">
              <a:lnSpc>
                <a:spcPct val="200000"/>
              </a:lnSpc>
              <a:spcBef>
                <a:spcPts val="1200"/>
              </a:spcBef>
              <a:spcAft>
                <a:spcPts val="0"/>
              </a:spcAft>
              <a:buNone/>
            </a:pPr>
            <a:r>
              <a:t/>
            </a:r>
            <a:endParaRPr/>
          </a:p>
          <a:p>
            <a:pPr indent="0" lvl="0" marL="0" rtl="0" algn="l">
              <a:lnSpc>
                <a:spcPct val="200000"/>
              </a:lnSpc>
              <a:spcBef>
                <a:spcPts val="1200"/>
              </a:spcBef>
              <a:spcAft>
                <a:spcPts val="1200"/>
              </a:spcAft>
              <a:buNone/>
            </a:pPr>
            <a:r>
              <a:rPr lang="en"/>
              <a:t>All of these things are almost always </a:t>
            </a:r>
            <a:r>
              <a:rPr i="1" lang="en"/>
              <a:t>free</a:t>
            </a:r>
            <a:r>
              <a:rPr lang="en"/>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Use Online Resources</a:t>
            </a:r>
            <a:endParaRPr/>
          </a:p>
        </p:txBody>
      </p:sp>
      <p:sp>
        <p:nvSpPr>
          <p:cNvPr id="77" name="Google Shape;77;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Libraries provide a wide array of databases you can use for research and homework</a:t>
            </a:r>
            <a:endParaRPr/>
          </a:p>
          <a:p>
            <a:pPr indent="-342900" lvl="0" marL="457200" rtl="0" algn="l">
              <a:spcBef>
                <a:spcPts val="1000"/>
              </a:spcBef>
              <a:spcAft>
                <a:spcPts val="0"/>
              </a:spcAft>
              <a:buSzPts val="1800"/>
              <a:buChar char="-"/>
            </a:pPr>
            <a:r>
              <a:rPr lang="en"/>
              <a:t>Poke around to see what ebooks, digital audiobooks, or digital magazines are available</a:t>
            </a:r>
            <a:endParaRPr/>
          </a:p>
          <a:p>
            <a:pPr indent="-342900" lvl="0" marL="457200" rtl="0" algn="l">
              <a:spcBef>
                <a:spcPts val="1000"/>
              </a:spcBef>
              <a:spcAft>
                <a:spcPts val="1000"/>
              </a:spcAft>
              <a:buSzPts val="1800"/>
              <a:buChar char="-"/>
            </a:pPr>
            <a:r>
              <a:rPr lang="en"/>
              <a:t>Looking for a newspaper story and find a paywall online? Your library might provide access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Join a Teen Advisory Board</a:t>
            </a:r>
            <a:endParaRPr/>
          </a:p>
        </p:txBody>
      </p:sp>
      <p:sp>
        <p:nvSpPr>
          <p:cNvPr id="83" name="Google Shape;83;p17"/>
          <p:cNvSpPr txBox="1"/>
          <p:nvPr>
            <p:ph idx="1" type="body"/>
          </p:nvPr>
        </p:nvSpPr>
        <p:spPr>
          <a:xfrm>
            <a:off x="4648200" y="1220825"/>
            <a:ext cx="4260300" cy="3416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Help make decisions on library collection purchases</a:t>
            </a:r>
            <a:endParaRPr/>
          </a:p>
          <a:p>
            <a:pPr indent="-334327" lvl="0" marL="457200" rtl="0" algn="l">
              <a:spcBef>
                <a:spcPts val="1000"/>
              </a:spcBef>
              <a:spcAft>
                <a:spcPts val="0"/>
              </a:spcAft>
              <a:buSzPct val="100000"/>
              <a:buChar char="-"/>
            </a:pPr>
            <a:r>
              <a:rPr lang="en"/>
              <a:t>Give input and create programs for people your age</a:t>
            </a:r>
            <a:endParaRPr/>
          </a:p>
          <a:p>
            <a:pPr indent="-334327" lvl="0" marL="457200" rtl="0" algn="l">
              <a:spcBef>
                <a:spcPts val="1000"/>
              </a:spcBef>
              <a:spcAft>
                <a:spcPts val="0"/>
              </a:spcAft>
              <a:buSzPct val="100000"/>
              <a:buChar char="-"/>
            </a:pPr>
            <a:r>
              <a:rPr lang="en"/>
              <a:t>Have your voice represented and heard</a:t>
            </a:r>
            <a:endParaRPr/>
          </a:p>
          <a:p>
            <a:pPr indent="0" lvl="0" marL="0" rtl="0" algn="l">
              <a:spcBef>
                <a:spcPts val="1000"/>
              </a:spcBef>
              <a:spcAft>
                <a:spcPts val="0"/>
              </a:spcAft>
              <a:buNone/>
            </a:pPr>
            <a:r>
              <a:t/>
            </a:r>
            <a:endParaRPr/>
          </a:p>
          <a:p>
            <a:pPr indent="0" lvl="0" marL="0" rtl="0" algn="l">
              <a:spcBef>
                <a:spcPts val="1200"/>
              </a:spcBef>
              <a:spcAft>
                <a:spcPts val="1200"/>
              </a:spcAft>
              <a:buNone/>
            </a:pPr>
            <a:r>
              <a:rPr lang="en"/>
              <a:t>Teen advisory boards exist because the library </a:t>
            </a:r>
            <a:r>
              <a:rPr i="1" lang="en"/>
              <a:t>wants </a:t>
            </a:r>
            <a:r>
              <a:rPr lang="en"/>
              <a:t>you to be involved. Library doesn’t have one? Talk with your library about starting one–even if it’s just a few of your friends, that helps get things going and grows interest!</a:t>
            </a:r>
            <a:endParaRPr/>
          </a:p>
        </p:txBody>
      </p:sp>
      <p:pic>
        <p:nvPicPr>
          <p:cNvPr id="84" name="Google Shape;84;p17"/>
          <p:cNvPicPr preferRelativeResize="0"/>
          <p:nvPr/>
        </p:nvPicPr>
        <p:blipFill>
          <a:blip r:embed="rId3">
            <a:alphaModFix/>
          </a:blip>
          <a:stretch>
            <a:fillRect/>
          </a:stretch>
        </p:blipFill>
        <p:spPr>
          <a:xfrm>
            <a:off x="228600" y="1358525"/>
            <a:ext cx="4343401" cy="312629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Volunteer with the Library</a:t>
            </a:r>
            <a:endParaRPr/>
          </a:p>
        </p:txBody>
      </p:sp>
      <p:sp>
        <p:nvSpPr>
          <p:cNvPr id="90" name="Google Shape;90;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Some libraries have specific volunteer programs</a:t>
            </a:r>
            <a:endParaRPr/>
          </a:p>
          <a:p>
            <a:pPr indent="-317500" lvl="1" marL="914400" rtl="0" algn="l">
              <a:spcBef>
                <a:spcPts val="1000"/>
              </a:spcBef>
              <a:spcAft>
                <a:spcPts val="0"/>
              </a:spcAft>
              <a:buSzPts val="1400"/>
              <a:buChar char="-"/>
            </a:pPr>
            <a:r>
              <a:rPr lang="en"/>
              <a:t>Reading buddies</a:t>
            </a:r>
            <a:endParaRPr/>
          </a:p>
          <a:p>
            <a:pPr indent="-317500" lvl="1" marL="914400" rtl="0" algn="l">
              <a:spcBef>
                <a:spcPts val="1000"/>
              </a:spcBef>
              <a:spcAft>
                <a:spcPts val="0"/>
              </a:spcAft>
              <a:buSzPts val="1400"/>
              <a:buChar char="-"/>
            </a:pPr>
            <a:r>
              <a:rPr lang="en"/>
              <a:t>Shelf reading</a:t>
            </a:r>
            <a:endParaRPr/>
          </a:p>
          <a:p>
            <a:pPr indent="-317500" lvl="1" marL="914400" rtl="0" algn="l">
              <a:spcBef>
                <a:spcPts val="1000"/>
              </a:spcBef>
              <a:spcAft>
                <a:spcPts val="0"/>
              </a:spcAft>
              <a:buSzPts val="1400"/>
              <a:buChar char="-"/>
            </a:pPr>
            <a:r>
              <a:rPr lang="en"/>
              <a:t>Summer programming help</a:t>
            </a:r>
            <a:endParaRPr/>
          </a:p>
          <a:p>
            <a:pPr indent="-342900" lvl="0" marL="457200" rtl="0" algn="l">
              <a:spcBef>
                <a:spcPts val="1000"/>
              </a:spcBef>
              <a:spcAft>
                <a:spcPts val="0"/>
              </a:spcAft>
              <a:buSzPts val="1800"/>
              <a:buChar char="-"/>
            </a:pPr>
            <a:r>
              <a:rPr lang="en"/>
              <a:t>Other libraries keep a list of projects and/or are able to help you find the appropriate project for your skills</a:t>
            </a:r>
            <a:endParaRPr/>
          </a:p>
          <a:p>
            <a:pPr indent="0" lvl="0" marL="0" rtl="0" algn="l">
              <a:spcBef>
                <a:spcPts val="1000"/>
              </a:spcBef>
              <a:spcAft>
                <a:spcPts val="0"/>
              </a:spcAft>
              <a:buNone/>
            </a:pPr>
            <a:r>
              <a:t/>
            </a:r>
            <a:endParaRPr/>
          </a:p>
          <a:p>
            <a:pPr indent="0" lvl="0" marL="0" rtl="0" algn="l">
              <a:spcBef>
                <a:spcPts val="1200"/>
              </a:spcBef>
              <a:spcAft>
                <a:spcPts val="1200"/>
              </a:spcAft>
              <a:buNone/>
            </a:pPr>
            <a:r>
              <a:rPr lang="en"/>
              <a:t>Most libraries have a “Volunteer” section on their website that explains what opportunities they have. If not, you can always ask!</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Get Involved with Friends of the Library</a:t>
            </a:r>
            <a:endParaRPr/>
          </a:p>
        </p:txBody>
      </p:sp>
      <p:sp>
        <p:nvSpPr>
          <p:cNvPr id="96" name="Google Shape;96;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Volunteer fundraising group</a:t>
            </a:r>
            <a:endParaRPr/>
          </a:p>
          <a:p>
            <a:pPr indent="-342900" lvl="0" marL="457200" rtl="0" algn="l">
              <a:spcBef>
                <a:spcPts val="1000"/>
              </a:spcBef>
              <a:spcAft>
                <a:spcPts val="0"/>
              </a:spcAft>
              <a:buSzPts val="1800"/>
              <a:buChar char="-"/>
            </a:pPr>
            <a:r>
              <a:rPr lang="en"/>
              <a:t>Every Friends group is different, but they often oversee used book sales and other regular fundraising events</a:t>
            </a:r>
            <a:endParaRPr/>
          </a:p>
          <a:p>
            <a:pPr indent="-342900" lvl="0" marL="457200" rtl="0" algn="l">
              <a:spcBef>
                <a:spcPts val="1000"/>
              </a:spcBef>
              <a:spcAft>
                <a:spcPts val="0"/>
              </a:spcAft>
              <a:buSzPts val="1800"/>
              <a:buChar char="-"/>
            </a:pPr>
            <a:r>
              <a:rPr lang="en"/>
              <a:t>Don’t like asking for money or selling things? Friends groups often have other ways you can help, too! </a:t>
            </a:r>
            <a:endParaRPr/>
          </a:p>
          <a:p>
            <a:pPr indent="0" lvl="0" marL="0" rtl="0" algn="l">
              <a:spcBef>
                <a:spcPts val="1000"/>
              </a:spcBef>
              <a:spcAft>
                <a:spcPts val="0"/>
              </a:spcAft>
              <a:buNone/>
            </a:pPr>
            <a:r>
              <a:t/>
            </a:r>
            <a:endParaRPr/>
          </a:p>
          <a:p>
            <a:pPr indent="0" lvl="0" marL="0" rtl="0" algn="l">
              <a:spcBef>
                <a:spcPts val="1200"/>
              </a:spcBef>
              <a:spcAft>
                <a:spcPts val="1200"/>
              </a:spcAft>
              <a:buNone/>
            </a:pPr>
            <a:r>
              <a:rPr lang="en"/>
              <a:t>Look for information on your public library’s website. “Friends of the library” is the usual name, but it might be called something slightly different.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Write a Letter &amp; Spread the Word</a:t>
            </a:r>
            <a:endParaRPr/>
          </a:p>
        </p:txBody>
      </p:sp>
      <p:sp>
        <p:nvSpPr>
          <p:cNvPr id="102" name="Google Shape;102;p20"/>
          <p:cNvSpPr txBox="1"/>
          <p:nvPr>
            <p:ph idx="1" type="body"/>
          </p:nvPr>
        </p:nvSpPr>
        <p:spPr>
          <a:xfrm>
            <a:off x="311700" y="1152475"/>
            <a:ext cx="8520600" cy="3686100"/>
          </a:xfrm>
          <a:prstGeom prst="rect">
            <a:avLst/>
          </a:prstGeom>
        </p:spPr>
        <p:txBody>
          <a:bodyPr anchorCtr="0" anchor="t" bIns="91425" lIns="91425" spcFirstLastPara="1" rIns="91425" wrap="square" tIns="91425">
            <a:normAutofit fontScale="85000" lnSpcReduction="20000"/>
          </a:bodyPr>
          <a:lstStyle/>
          <a:p>
            <a:pPr indent="-325755" lvl="0" marL="457200" rtl="0" algn="l">
              <a:spcBef>
                <a:spcPts val="0"/>
              </a:spcBef>
              <a:spcAft>
                <a:spcPts val="0"/>
              </a:spcAft>
              <a:buSzPct val="100000"/>
              <a:buChar char="-"/>
            </a:pPr>
            <a:r>
              <a:rPr lang="en"/>
              <a:t>Letters to the library about what they are doing good are always welcome</a:t>
            </a:r>
            <a:endParaRPr/>
          </a:p>
          <a:p>
            <a:pPr indent="-325755" lvl="0" marL="457200" rtl="0" algn="l">
              <a:spcBef>
                <a:spcPts val="1000"/>
              </a:spcBef>
              <a:spcAft>
                <a:spcPts val="0"/>
              </a:spcAft>
              <a:buSzPct val="100000"/>
              <a:buChar char="-"/>
            </a:pPr>
            <a:r>
              <a:rPr lang="en"/>
              <a:t>Have a local newspaper? Write a short letter to the editor praising the library. </a:t>
            </a:r>
            <a:endParaRPr/>
          </a:p>
          <a:p>
            <a:pPr indent="-325755" lvl="0" marL="457200" rtl="0" algn="l">
              <a:spcBef>
                <a:spcPts val="1000"/>
              </a:spcBef>
              <a:spcAft>
                <a:spcPts val="0"/>
              </a:spcAft>
              <a:buSzPct val="100000"/>
              <a:buChar char="-"/>
            </a:pPr>
            <a:r>
              <a:rPr lang="en"/>
              <a:t>Use social media–talk up your local library on community Facebook pages or highlight something cool you saw on the library website on your own social media accounts</a:t>
            </a:r>
            <a:endParaRPr/>
          </a:p>
          <a:p>
            <a:pPr indent="-325755" lvl="0" marL="457200" rtl="0" algn="l">
              <a:spcBef>
                <a:spcPts val="1000"/>
              </a:spcBef>
              <a:spcAft>
                <a:spcPts val="0"/>
              </a:spcAft>
              <a:buSzPct val="100000"/>
              <a:buChar char="-"/>
            </a:pPr>
            <a:r>
              <a:rPr lang="en"/>
              <a:t>Consider submitting letters to the Library Board praising efforts at the library</a:t>
            </a:r>
            <a:endParaRPr/>
          </a:p>
          <a:p>
            <a:pPr indent="-304165" lvl="1" marL="914400" rtl="0" algn="l">
              <a:spcBef>
                <a:spcPts val="1000"/>
              </a:spcBef>
              <a:spcAft>
                <a:spcPts val="0"/>
              </a:spcAft>
              <a:buSzPct val="100000"/>
              <a:buChar char="-"/>
            </a:pPr>
            <a:r>
              <a:rPr lang="en"/>
              <a:t>Can be simple! Say you LOVED a book display they put up and that it led you to finding a new thing to read.</a:t>
            </a:r>
            <a:endParaRPr/>
          </a:p>
          <a:p>
            <a:pPr indent="-304165" lvl="1" marL="914400" rtl="0" algn="l">
              <a:spcBef>
                <a:spcPts val="1000"/>
              </a:spcBef>
              <a:spcAft>
                <a:spcPts val="0"/>
              </a:spcAft>
              <a:buSzPct val="100000"/>
              <a:buChar char="-"/>
            </a:pPr>
            <a:r>
              <a:rPr lang="en"/>
              <a:t>Can be short! Three sentences is fine. </a:t>
            </a:r>
            <a:endParaRPr/>
          </a:p>
          <a:p>
            <a:pPr indent="0" lvl="0" marL="0" rtl="0" algn="l">
              <a:spcBef>
                <a:spcPts val="1000"/>
              </a:spcBef>
              <a:spcAft>
                <a:spcPts val="0"/>
              </a:spcAft>
              <a:buNone/>
            </a:pPr>
            <a:r>
              <a:t/>
            </a:r>
            <a:endParaRPr/>
          </a:p>
          <a:p>
            <a:pPr indent="0" lvl="0" marL="0" rtl="0" algn="l">
              <a:spcBef>
                <a:spcPts val="1200"/>
              </a:spcBef>
              <a:spcAft>
                <a:spcPts val="0"/>
              </a:spcAft>
              <a:buNone/>
            </a:pPr>
            <a:r>
              <a:rPr lang="en"/>
              <a:t>Check your library’s website for Library Board contact information and your local paper for rules about Letters to the Editor, such as word limit and where to submit them. </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Go to Library Board Meetings</a:t>
            </a:r>
            <a:endParaRPr/>
          </a:p>
        </p:txBody>
      </p:sp>
      <p:sp>
        <p:nvSpPr>
          <p:cNvPr id="108" name="Google Shape;108;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This is the key piece of speaking up and out about book censorship when it is happening in your public/school library, of course. But if that isn’t happening in your community, you can still go to these meetings. </a:t>
            </a:r>
            <a:endParaRPr/>
          </a:p>
          <a:p>
            <a:pPr indent="-342900" lvl="0" marL="457200" rtl="0" algn="l">
              <a:spcBef>
                <a:spcPts val="1200"/>
              </a:spcBef>
              <a:spcAft>
                <a:spcPts val="0"/>
              </a:spcAft>
              <a:buSzPts val="1800"/>
              <a:buChar char="-"/>
            </a:pPr>
            <a:r>
              <a:rPr lang="en"/>
              <a:t>Be sure to understand what your rights are and what rules or </a:t>
            </a:r>
            <a:r>
              <a:rPr lang="en"/>
              <a:t>policies</a:t>
            </a:r>
            <a:r>
              <a:rPr lang="en"/>
              <a:t> you need to follow (for example, do you need to sign up beforehand to speak? Do you have a time limit?</a:t>
            </a:r>
            <a:endParaRPr/>
          </a:p>
          <a:p>
            <a:pPr indent="-342900" lvl="0" marL="457200" rtl="0" algn="l">
              <a:spcBef>
                <a:spcPts val="1000"/>
              </a:spcBef>
              <a:spcAft>
                <a:spcPts val="0"/>
              </a:spcAft>
              <a:buSzPts val="1800"/>
              <a:buChar char="-"/>
            </a:pPr>
            <a:r>
              <a:rPr lang="en"/>
              <a:t>Peruse the meeting agenda to know what topics are being discussed, as well as when public comment begins.</a:t>
            </a:r>
            <a:endParaRPr/>
          </a:p>
          <a:p>
            <a:pPr indent="-342900" lvl="0" marL="457200" rtl="0" algn="l">
              <a:spcBef>
                <a:spcPts val="1000"/>
              </a:spcBef>
              <a:spcAft>
                <a:spcPts val="1000"/>
              </a:spcAft>
              <a:buSzPts val="1800"/>
              <a:buChar char="-"/>
            </a:pPr>
            <a:r>
              <a:rPr lang="en"/>
              <a:t>You don’t need to stay the entire time! If you only want to stay for public comment because nothing else is on the agenda that pertains to you, feel free to duck out.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