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Yusei Magic"/>
      <p:regular r:id="rId19"/>
    </p:embeddedFont>
    <p:embeddedFont>
      <p:font typeface="Hind"/>
      <p:regular r:id="rId20"/>
      <p:bold r:id="rId21"/>
    </p:embeddedFont>
    <p:embeddedFont>
      <p:font typeface="Average"/>
      <p:regular r:id="rId22"/>
    </p:embeddedFont>
    <p:embeddedFont>
      <p:font typeface="Oswald"/>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ind-regular.fntdata"/><Relationship Id="rId11" Type="http://schemas.openxmlformats.org/officeDocument/2006/relationships/slide" Target="slides/slide6.xml"/><Relationship Id="rId22" Type="http://schemas.openxmlformats.org/officeDocument/2006/relationships/font" Target="fonts/Average-regular.fntdata"/><Relationship Id="rId10" Type="http://schemas.openxmlformats.org/officeDocument/2006/relationships/slide" Target="slides/slide5.xml"/><Relationship Id="rId21" Type="http://schemas.openxmlformats.org/officeDocument/2006/relationships/font" Target="fonts/Hind-bold.fntdata"/><Relationship Id="rId13" Type="http://schemas.openxmlformats.org/officeDocument/2006/relationships/slide" Target="slides/slide8.xml"/><Relationship Id="rId24" Type="http://schemas.openxmlformats.org/officeDocument/2006/relationships/font" Target="fonts/Oswald-bold.fntdata"/><Relationship Id="rId12" Type="http://schemas.openxmlformats.org/officeDocument/2006/relationships/slide" Target="slides/slide7.xml"/><Relationship Id="rId23" Type="http://schemas.openxmlformats.org/officeDocument/2006/relationships/font" Target="fonts/Oswa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YuseiMagic-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csneuro.com/resources/anatomy-spina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alm.com/blog/7-types-of-rest"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f8ef5eda2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f8ef5eda2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06542e40e8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06542e40e8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four seconds is too long, it’s okay to do shorter; if four seconds feels too fast, it’s okay to go longer!</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f8ef5eda25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f8ef5eda25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f8ef5eda25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f8ef5eda25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a:t>
            </a:r>
            <a:r>
              <a:rPr lang="en"/>
              <a:t>pick</a:t>
            </a:r>
            <a:r>
              <a:rPr lang="en"/>
              <a:t> any stretches you want to in any position you’d like to (seated, lying down, standing up). Doesn’t matter what they are--just move your spine in those directions.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a:t>
            </a:r>
            <a:r>
              <a:rPr lang="en"/>
              <a:t> from </a:t>
            </a:r>
            <a:r>
              <a:rPr lang="en" u="sng">
                <a:solidFill>
                  <a:schemeClr val="hlink"/>
                </a:solidFill>
                <a:hlinkClick r:id="rId2"/>
              </a:rPr>
              <a:t>https://www.acsneuro.com/resources/anatomy-spinal</a:t>
            </a:r>
            <a:r>
              <a:rPr lang="en"/>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f8ef5eda2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f8ef5eda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how they define self-care and what they think it means and/or entails.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f8ef5eda2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f8ef5eda2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Self-care is especially important when doing any kind of advocacy work--you don’t want to burn yourself out or find that you’re losing your passion for the work (especially as it isn’t always easy or rewarding!). Self-care is a reminder to prioritize your needs because when your cup is full, you can then pour from it.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f8ef5eda2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f8ef5eda2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Note that sometimes there will be barriers to self-care and it is much easier for some people to practice it than others.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1b0810c13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1b0810c1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Self-care is rooted in Black feminism, and leaders within social movements–particularly Black leaders–have emphasized not only how important self-care is but deem it so important as to be a political act in and of itself. Emphasize here that self-care is not about consumerism; it’s about taking care of yourself in whatever ways are most necessary to sustain your energy and well-being. This Deck will offer plenty of opportunity to explore how varied self-care is and how it requires no money or purchases.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addition to the two articles shared with attendees for this Session, there are links to several important pieces on self-care in the program resources for Unit 3. Feel free to pull from those to expand discussion here.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f8ef5eda2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f8ef5eda2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free to use and share self care wheel.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f8ef5eda2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f8ef5eda2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 a few moments to let students throw out self-care ideas. These can be big or small things. Create that as a list somewhere (such as a white board, sticky note, or even a Google Doc) that students can take a photo of or copy for themselves.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During this brainstorming pass out the Self-Care Toolkit sheet and have participants fill it out with the ideas that they think will work best for them</a:t>
            </a:r>
            <a:endParaRPr baseline="30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f8ef5eda25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f8ef5eda25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Self-care should be part of your everyday well-being, though you won’t likely do every bit of your self-care every day. Make it a routine to do things that nurture you and prioritize them--for example, always eating a good breakfast is an easy self-care task you can do every day (and “good” breakfast here differs for everyone--listen to what your body needs to feel satisfied and nourished!). Self-care can also be choosing to get yourself a little treat every day, such as a coffee or a mid-day snack.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can be hard to set boundaries, and that’s especially true when you’re young. But boundaries are self-care and they are for you. Boundaries may look like choosing not to use your phone after 7 pm; telling loved ones that if they continue to do something that bothers you, you will be leaving the room or ending the conversation (</a:t>
            </a:r>
            <a:r>
              <a:rPr b="1" lang="en"/>
              <a:t>you</a:t>
            </a:r>
            <a:r>
              <a:rPr lang="en"/>
              <a:t> must enforce your boundaries); saying no if you’re asked to take on more than you can handle; asking others for help and support when you need it.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f8ef5eda2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f8ef5eda2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of the BEST self-care practices? Sleep (and yes, it’s right up there with the boring but effective exercise and eat well). But rest has several dimensions worth thinking about, as sometimes it’s not just the sleep type of rest our bodies and minds need.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Graphic is from Calm: </a:t>
            </a:r>
            <a:r>
              <a:rPr lang="en" u="sng">
                <a:solidFill>
                  <a:schemeClr val="hlink"/>
                </a:solidFill>
                <a:hlinkClick r:id="rId2"/>
              </a:rPr>
              <a:t>https://www.calm.com/blog/7-types-of-rest</a:t>
            </a:r>
            <a:r>
              <a:rPr lang="en"/>
              <a: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Why Self-Care Is Crucial</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What it is, why it is important, and some techniques to try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Breathing Exercises</a:t>
            </a:r>
            <a:endParaRPr/>
          </a:p>
        </p:txBody>
      </p:sp>
      <p:sp>
        <p:nvSpPr>
          <p:cNvPr id="114" name="Google Shape;114;p22"/>
          <p:cNvSpPr txBox="1"/>
          <p:nvPr>
            <p:ph idx="1" type="body"/>
          </p:nvPr>
        </p:nvSpPr>
        <p:spPr>
          <a:xfrm>
            <a:off x="311700" y="1076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Breathwork exercises are a form of self-care that’s easy to do any time and any place. Take two minutes to close your eyes and breathe. </a:t>
            </a:r>
            <a:endParaRPr/>
          </a:p>
        </p:txBody>
      </p:sp>
      <p:sp>
        <p:nvSpPr>
          <p:cNvPr id="115" name="Google Shape;115;p22"/>
          <p:cNvSpPr/>
          <p:nvPr/>
        </p:nvSpPr>
        <p:spPr>
          <a:xfrm>
            <a:off x="1733700" y="2209901"/>
            <a:ext cx="973800" cy="973800"/>
          </a:xfrm>
          <a:prstGeom prst="ellipse">
            <a:avLst/>
          </a:prstGeom>
          <a:solidFill>
            <a:srgbClr val="FFFFFF"/>
          </a:solidFill>
          <a:ln cap="flat" cmpd="sng" w="28575">
            <a:solidFill>
              <a:srgbClr val="332C2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2"/>
          <p:cNvSpPr/>
          <p:nvPr/>
        </p:nvSpPr>
        <p:spPr>
          <a:xfrm>
            <a:off x="4093300" y="2209901"/>
            <a:ext cx="973800" cy="973800"/>
          </a:xfrm>
          <a:prstGeom prst="ellipse">
            <a:avLst/>
          </a:prstGeom>
          <a:solidFill>
            <a:srgbClr val="FFFFFF"/>
          </a:solidFill>
          <a:ln cap="flat" cmpd="sng" w="28575">
            <a:solidFill>
              <a:srgbClr val="332C2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2"/>
          <p:cNvSpPr/>
          <p:nvPr/>
        </p:nvSpPr>
        <p:spPr>
          <a:xfrm>
            <a:off x="6452900" y="2209901"/>
            <a:ext cx="973800" cy="973800"/>
          </a:xfrm>
          <a:prstGeom prst="ellipse">
            <a:avLst/>
          </a:prstGeom>
          <a:solidFill>
            <a:srgbClr val="FFFFFF"/>
          </a:solidFill>
          <a:ln cap="flat" cmpd="sng" w="28575">
            <a:solidFill>
              <a:srgbClr val="332C2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2"/>
          <p:cNvSpPr txBox="1"/>
          <p:nvPr/>
        </p:nvSpPr>
        <p:spPr>
          <a:xfrm>
            <a:off x="1154800" y="3195553"/>
            <a:ext cx="2098800" cy="733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rgbClr val="EAB56F"/>
                </a:solidFill>
                <a:latin typeface="Yusei Magic"/>
                <a:ea typeface="Yusei Magic"/>
                <a:cs typeface="Yusei Magic"/>
                <a:sym typeface="Yusei Magic"/>
              </a:rPr>
              <a:t>Relaxing</a:t>
            </a:r>
            <a:endParaRPr b="1" sz="2000">
              <a:solidFill>
                <a:srgbClr val="EAB56F"/>
              </a:solidFill>
              <a:latin typeface="Yusei Magic"/>
              <a:ea typeface="Yusei Magic"/>
              <a:cs typeface="Yusei Magic"/>
              <a:sym typeface="Yusei Magic"/>
            </a:endParaRPr>
          </a:p>
        </p:txBody>
      </p:sp>
      <p:sp>
        <p:nvSpPr>
          <p:cNvPr id="119" name="Google Shape;119;p22"/>
          <p:cNvSpPr txBox="1"/>
          <p:nvPr/>
        </p:nvSpPr>
        <p:spPr>
          <a:xfrm>
            <a:off x="1154800" y="3751070"/>
            <a:ext cx="2098800" cy="869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ind"/>
                <a:ea typeface="Hind"/>
                <a:cs typeface="Hind"/>
                <a:sym typeface="Hind"/>
              </a:rPr>
              <a:t>Generally: lengthen exhales; decrease breath speed</a:t>
            </a:r>
            <a:endParaRPr>
              <a:solidFill>
                <a:schemeClr val="dk1"/>
              </a:solidFill>
              <a:latin typeface="Hind"/>
              <a:ea typeface="Hind"/>
              <a:cs typeface="Hind"/>
              <a:sym typeface="Hind"/>
            </a:endParaRPr>
          </a:p>
        </p:txBody>
      </p:sp>
      <p:sp>
        <p:nvSpPr>
          <p:cNvPr id="120" name="Google Shape;120;p22"/>
          <p:cNvSpPr txBox="1"/>
          <p:nvPr/>
        </p:nvSpPr>
        <p:spPr>
          <a:xfrm>
            <a:off x="3522601" y="3195553"/>
            <a:ext cx="2098800" cy="733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rgbClr val="EAB56F"/>
                </a:solidFill>
                <a:latin typeface="Yusei Magic"/>
                <a:ea typeface="Yusei Magic"/>
                <a:cs typeface="Yusei Magic"/>
                <a:sym typeface="Yusei Magic"/>
              </a:rPr>
              <a:t>Energizing</a:t>
            </a:r>
            <a:endParaRPr b="1" sz="2000">
              <a:solidFill>
                <a:srgbClr val="EAB56F"/>
              </a:solidFill>
              <a:latin typeface="Yusei Magic"/>
              <a:ea typeface="Yusei Magic"/>
              <a:cs typeface="Yusei Magic"/>
              <a:sym typeface="Yusei Magic"/>
            </a:endParaRPr>
          </a:p>
        </p:txBody>
      </p:sp>
      <p:sp>
        <p:nvSpPr>
          <p:cNvPr id="121" name="Google Shape;121;p22"/>
          <p:cNvSpPr txBox="1"/>
          <p:nvPr/>
        </p:nvSpPr>
        <p:spPr>
          <a:xfrm>
            <a:off x="3522603" y="3751070"/>
            <a:ext cx="2098800" cy="869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ind"/>
                <a:ea typeface="Hind"/>
                <a:cs typeface="Hind"/>
                <a:sym typeface="Hind"/>
              </a:rPr>
              <a:t>Generally: lengthen inhales, increase in-out speed</a:t>
            </a:r>
            <a:endParaRPr>
              <a:solidFill>
                <a:schemeClr val="dk1"/>
              </a:solidFill>
              <a:latin typeface="Hind"/>
              <a:ea typeface="Hind"/>
              <a:cs typeface="Hind"/>
              <a:sym typeface="Hind"/>
            </a:endParaRPr>
          </a:p>
        </p:txBody>
      </p:sp>
      <p:sp>
        <p:nvSpPr>
          <p:cNvPr id="122" name="Google Shape;122;p22"/>
          <p:cNvSpPr txBox="1"/>
          <p:nvPr/>
        </p:nvSpPr>
        <p:spPr>
          <a:xfrm>
            <a:off x="5890403" y="3195553"/>
            <a:ext cx="2098800" cy="733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rgbClr val="EAB56F"/>
                </a:solidFill>
                <a:latin typeface="Yusei Magic"/>
                <a:ea typeface="Yusei Magic"/>
                <a:cs typeface="Yusei Magic"/>
                <a:sym typeface="Yusei Magic"/>
              </a:rPr>
              <a:t>Centering</a:t>
            </a:r>
            <a:endParaRPr b="1" sz="2000">
              <a:solidFill>
                <a:srgbClr val="EAB56F"/>
              </a:solidFill>
              <a:latin typeface="Yusei Magic"/>
              <a:ea typeface="Yusei Magic"/>
              <a:cs typeface="Yusei Magic"/>
              <a:sym typeface="Yusei Magic"/>
            </a:endParaRPr>
          </a:p>
        </p:txBody>
      </p:sp>
      <p:sp>
        <p:nvSpPr>
          <p:cNvPr id="123" name="Google Shape;123;p22"/>
          <p:cNvSpPr txBox="1"/>
          <p:nvPr/>
        </p:nvSpPr>
        <p:spPr>
          <a:xfrm>
            <a:off x="5890412" y="3610120"/>
            <a:ext cx="2098800" cy="869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ind"/>
                <a:ea typeface="Hind"/>
                <a:cs typeface="Hind"/>
                <a:sym typeface="Hind"/>
              </a:rPr>
              <a:t>Generally: equal inhales and exhales</a:t>
            </a:r>
            <a:endParaRPr>
              <a:solidFill>
                <a:schemeClr val="dk1"/>
              </a:solidFill>
              <a:latin typeface="Hind"/>
              <a:ea typeface="Hind"/>
              <a:cs typeface="Hind"/>
              <a:sym typeface="Hind"/>
            </a:endParaRPr>
          </a:p>
        </p:txBody>
      </p:sp>
      <p:grpSp>
        <p:nvGrpSpPr>
          <p:cNvPr id="124" name="Google Shape;124;p22"/>
          <p:cNvGrpSpPr/>
          <p:nvPr/>
        </p:nvGrpSpPr>
        <p:grpSpPr>
          <a:xfrm>
            <a:off x="1986964" y="2506148"/>
            <a:ext cx="467270" cy="381280"/>
            <a:chOff x="4033775" y="2713325"/>
            <a:chExt cx="423175" cy="345300"/>
          </a:xfrm>
        </p:grpSpPr>
        <p:sp>
          <p:nvSpPr>
            <p:cNvPr id="125" name="Google Shape;125;p22"/>
            <p:cNvSpPr/>
            <p:nvPr/>
          </p:nvSpPr>
          <p:spPr>
            <a:xfrm>
              <a:off x="4033775" y="2913275"/>
              <a:ext cx="423175" cy="145350"/>
            </a:xfrm>
            <a:custGeom>
              <a:rect b="b" l="l" r="r" t="t"/>
              <a:pathLst>
                <a:path extrusionOk="0" h="5814" w="16927">
                  <a:moveTo>
                    <a:pt x="4139" y="1"/>
                  </a:moveTo>
                  <a:lnTo>
                    <a:pt x="3349" y="187"/>
                  </a:lnTo>
                  <a:lnTo>
                    <a:pt x="2698" y="373"/>
                  </a:lnTo>
                  <a:lnTo>
                    <a:pt x="1907" y="652"/>
                  </a:lnTo>
                  <a:lnTo>
                    <a:pt x="1349" y="931"/>
                  </a:lnTo>
                  <a:lnTo>
                    <a:pt x="838" y="1256"/>
                  </a:lnTo>
                  <a:lnTo>
                    <a:pt x="512" y="1582"/>
                  </a:lnTo>
                  <a:lnTo>
                    <a:pt x="280" y="1861"/>
                  </a:lnTo>
                  <a:lnTo>
                    <a:pt x="93" y="2140"/>
                  </a:lnTo>
                  <a:lnTo>
                    <a:pt x="47" y="2419"/>
                  </a:lnTo>
                  <a:lnTo>
                    <a:pt x="0" y="2698"/>
                  </a:lnTo>
                  <a:lnTo>
                    <a:pt x="47" y="2977"/>
                  </a:lnTo>
                  <a:lnTo>
                    <a:pt x="93" y="3256"/>
                  </a:lnTo>
                  <a:lnTo>
                    <a:pt x="280" y="3535"/>
                  </a:lnTo>
                  <a:lnTo>
                    <a:pt x="512" y="3814"/>
                  </a:lnTo>
                  <a:lnTo>
                    <a:pt x="838" y="4139"/>
                  </a:lnTo>
                  <a:lnTo>
                    <a:pt x="1349" y="4465"/>
                  </a:lnTo>
                  <a:lnTo>
                    <a:pt x="1907" y="4744"/>
                  </a:lnTo>
                  <a:lnTo>
                    <a:pt x="2698" y="5023"/>
                  </a:lnTo>
                  <a:lnTo>
                    <a:pt x="3302" y="5209"/>
                  </a:lnTo>
                  <a:lnTo>
                    <a:pt x="3953" y="5348"/>
                  </a:lnTo>
                  <a:lnTo>
                    <a:pt x="4604" y="5488"/>
                  </a:lnTo>
                  <a:lnTo>
                    <a:pt x="5348" y="5627"/>
                  </a:lnTo>
                  <a:lnTo>
                    <a:pt x="6883" y="5767"/>
                  </a:lnTo>
                  <a:lnTo>
                    <a:pt x="8464" y="5813"/>
                  </a:lnTo>
                  <a:lnTo>
                    <a:pt x="10045" y="5767"/>
                  </a:lnTo>
                  <a:lnTo>
                    <a:pt x="11579" y="5627"/>
                  </a:lnTo>
                  <a:lnTo>
                    <a:pt x="12323" y="5488"/>
                  </a:lnTo>
                  <a:lnTo>
                    <a:pt x="12974" y="5348"/>
                  </a:lnTo>
                  <a:lnTo>
                    <a:pt x="13625" y="5209"/>
                  </a:lnTo>
                  <a:lnTo>
                    <a:pt x="14230" y="5023"/>
                  </a:lnTo>
                  <a:lnTo>
                    <a:pt x="15020" y="4744"/>
                  </a:lnTo>
                  <a:lnTo>
                    <a:pt x="15578" y="4465"/>
                  </a:lnTo>
                  <a:lnTo>
                    <a:pt x="16090" y="4139"/>
                  </a:lnTo>
                  <a:lnTo>
                    <a:pt x="16415" y="3814"/>
                  </a:lnTo>
                  <a:lnTo>
                    <a:pt x="16648" y="3535"/>
                  </a:lnTo>
                  <a:lnTo>
                    <a:pt x="16834" y="3256"/>
                  </a:lnTo>
                  <a:lnTo>
                    <a:pt x="16880" y="2977"/>
                  </a:lnTo>
                  <a:lnTo>
                    <a:pt x="16927" y="2698"/>
                  </a:lnTo>
                  <a:lnTo>
                    <a:pt x="16880" y="2419"/>
                  </a:lnTo>
                  <a:lnTo>
                    <a:pt x="16834" y="2140"/>
                  </a:lnTo>
                  <a:lnTo>
                    <a:pt x="16648" y="1861"/>
                  </a:lnTo>
                  <a:lnTo>
                    <a:pt x="16415" y="1582"/>
                  </a:lnTo>
                  <a:lnTo>
                    <a:pt x="16090" y="1256"/>
                  </a:lnTo>
                  <a:lnTo>
                    <a:pt x="15578" y="931"/>
                  </a:lnTo>
                  <a:lnTo>
                    <a:pt x="15020" y="652"/>
                  </a:lnTo>
                  <a:lnTo>
                    <a:pt x="14230" y="373"/>
                  </a:lnTo>
                  <a:lnTo>
                    <a:pt x="13579" y="187"/>
                  </a:lnTo>
                  <a:lnTo>
                    <a:pt x="12788" y="1"/>
                  </a:lnTo>
                  <a:lnTo>
                    <a:pt x="12556" y="94"/>
                  </a:lnTo>
                  <a:lnTo>
                    <a:pt x="11672" y="373"/>
                  </a:lnTo>
                  <a:lnTo>
                    <a:pt x="10649" y="559"/>
                  </a:lnTo>
                  <a:lnTo>
                    <a:pt x="9580" y="698"/>
                  </a:lnTo>
                  <a:lnTo>
                    <a:pt x="8464" y="745"/>
                  </a:lnTo>
                  <a:lnTo>
                    <a:pt x="7348" y="698"/>
                  </a:lnTo>
                  <a:lnTo>
                    <a:pt x="6278" y="559"/>
                  </a:lnTo>
                  <a:lnTo>
                    <a:pt x="5255" y="373"/>
                  </a:lnTo>
                  <a:lnTo>
                    <a:pt x="4372" y="94"/>
                  </a:lnTo>
                  <a:lnTo>
                    <a:pt x="4139" y="1"/>
                  </a:ln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2"/>
            <p:cNvSpPr/>
            <p:nvPr/>
          </p:nvSpPr>
          <p:spPr>
            <a:xfrm>
              <a:off x="4033775" y="2913275"/>
              <a:ext cx="423175" cy="145350"/>
            </a:xfrm>
            <a:custGeom>
              <a:rect b="b" l="l" r="r" t="t"/>
              <a:pathLst>
                <a:path extrusionOk="0" fill="none" h="5814" w="16927">
                  <a:moveTo>
                    <a:pt x="14230" y="373"/>
                  </a:moveTo>
                  <a:lnTo>
                    <a:pt x="14230" y="373"/>
                  </a:lnTo>
                  <a:lnTo>
                    <a:pt x="13579" y="187"/>
                  </a:lnTo>
                  <a:lnTo>
                    <a:pt x="12788" y="1"/>
                  </a:lnTo>
                  <a:lnTo>
                    <a:pt x="12788" y="1"/>
                  </a:lnTo>
                  <a:lnTo>
                    <a:pt x="12556" y="94"/>
                  </a:lnTo>
                  <a:lnTo>
                    <a:pt x="12556" y="94"/>
                  </a:lnTo>
                  <a:lnTo>
                    <a:pt x="11672" y="373"/>
                  </a:lnTo>
                  <a:lnTo>
                    <a:pt x="10649" y="559"/>
                  </a:lnTo>
                  <a:lnTo>
                    <a:pt x="9580" y="698"/>
                  </a:lnTo>
                  <a:lnTo>
                    <a:pt x="8464" y="745"/>
                  </a:lnTo>
                  <a:lnTo>
                    <a:pt x="8464" y="745"/>
                  </a:lnTo>
                  <a:lnTo>
                    <a:pt x="7348" y="698"/>
                  </a:lnTo>
                  <a:lnTo>
                    <a:pt x="6278" y="559"/>
                  </a:lnTo>
                  <a:lnTo>
                    <a:pt x="5255" y="373"/>
                  </a:lnTo>
                  <a:lnTo>
                    <a:pt x="4372" y="94"/>
                  </a:lnTo>
                  <a:lnTo>
                    <a:pt x="4372" y="94"/>
                  </a:lnTo>
                  <a:lnTo>
                    <a:pt x="4139" y="1"/>
                  </a:lnTo>
                  <a:lnTo>
                    <a:pt x="4139" y="1"/>
                  </a:lnTo>
                  <a:lnTo>
                    <a:pt x="3349" y="187"/>
                  </a:lnTo>
                  <a:lnTo>
                    <a:pt x="2698" y="373"/>
                  </a:lnTo>
                  <a:lnTo>
                    <a:pt x="2698" y="373"/>
                  </a:lnTo>
                  <a:lnTo>
                    <a:pt x="1907" y="652"/>
                  </a:lnTo>
                  <a:lnTo>
                    <a:pt x="1349" y="931"/>
                  </a:lnTo>
                  <a:lnTo>
                    <a:pt x="838" y="1256"/>
                  </a:lnTo>
                  <a:lnTo>
                    <a:pt x="512" y="1582"/>
                  </a:lnTo>
                  <a:lnTo>
                    <a:pt x="280" y="1861"/>
                  </a:lnTo>
                  <a:lnTo>
                    <a:pt x="93" y="2140"/>
                  </a:lnTo>
                  <a:lnTo>
                    <a:pt x="47" y="2419"/>
                  </a:lnTo>
                  <a:lnTo>
                    <a:pt x="0" y="2698"/>
                  </a:lnTo>
                  <a:lnTo>
                    <a:pt x="0" y="2698"/>
                  </a:lnTo>
                  <a:lnTo>
                    <a:pt x="47" y="2977"/>
                  </a:lnTo>
                  <a:lnTo>
                    <a:pt x="93" y="3256"/>
                  </a:lnTo>
                  <a:lnTo>
                    <a:pt x="280" y="3535"/>
                  </a:lnTo>
                  <a:lnTo>
                    <a:pt x="512" y="3814"/>
                  </a:lnTo>
                  <a:lnTo>
                    <a:pt x="838" y="4139"/>
                  </a:lnTo>
                  <a:lnTo>
                    <a:pt x="1349" y="4465"/>
                  </a:lnTo>
                  <a:lnTo>
                    <a:pt x="1907" y="4744"/>
                  </a:lnTo>
                  <a:lnTo>
                    <a:pt x="2698" y="5023"/>
                  </a:lnTo>
                  <a:lnTo>
                    <a:pt x="2698" y="5023"/>
                  </a:lnTo>
                  <a:lnTo>
                    <a:pt x="3302" y="5209"/>
                  </a:lnTo>
                  <a:lnTo>
                    <a:pt x="3953" y="5348"/>
                  </a:lnTo>
                  <a:lnTo>
                    <a:pt x="4604" y="5488"/>
                  </a:lnTo>
                  <a:lnTo>
                    <a:pt x="5348" y="5627"/>
                  </a:lnTo>
                  <a:lnTo>
                    <a:pt x="6883" y="5767"/>
                  </a:lnTo>
                  <a:lnTo>
                    <a:pt x="8464" y="5813"/>
                  </a:lnTo>
                  <a:lnTo>
                    <a:pt x="8464" y="5813"/>
                  </a:lnTo>
                  <a:lnTo>
                    <a:pt x="10045" y="5767"/>
                  </a:lnTo>
                  <a:lnTo>
                    <a:pt x="11579" y="5627"/>
                  </a:lnTo>
                  <a:lnTo>
                    <a:pt x="12323" y="5488"/>
                  </a:lnTo>
                  <a:lnTo>
                    <a:pt x="12974" y="5348"/>
                  </a:lnTo>
                  <a:lnTo>
                    <a:pt x="13625" y="5209"/>
                  </a:lnTo>
                  <a:lnTo>
                    <a:pt x="14230" y="5023"/>
                  </a:lnTo>
                  <a:lnTo>
                    <a:pt x="14230" y="5023"/>
                  </a:lnTo>
                  <a:lnTo>
                    <a:pt x="15020" y="4744"/>
                  </a:lnTo>
                  <a:lnTo>
                    <a:pt x="15578" y="4465"/>
                  </a:lnTo>
                  <a:lnTo>
                    <a:pt x="16090" y="4139"/>
                  </a:lnTo>
                  <a:lnTo>
                    <a:pt x="16415" y="3814"/>
                  </a:lnTo>
                  <a:lnTo>
                    <a:pt x="16648" y="3535"/>
                  </a:lnTo>
                  <a:lnTo>
                    <a:pt x="16834" y="3256"/>
                  </a:lnTo>
                  <a:lnTo>
                    <a:pt x="16880" y="2977"/>
                  </a:lnTo>
                  <a:lnTo>
                    <a:pt x="16927" y="2698"/>
                  </a:lnTo>
                  <a:lnTo>
                    <a:pt x="16927" y="2698"/>
                  </a:lnTo>
                  <a:lnTo>
                    <a:pt x="16880" y="2419"/>
                  </a:lnTo>
                  <a:lnTo>
                    <a:pt x="16834" y="2140"/>
                  </a:lnTo>
                  <a:lnTo>
                    <a:pt x="16648" y="1861"/>
                  </a:lnTo>
                  <a:lnTo>
                    <a:pt x="16415" y="1582"/>
                  </a:lnTo>
                  <a:lnTo>
                    <a:pt x="16090" y="1256"/>
                  </a:lnTo>
                  <a:lnTo>
                    <a:pt x="15578" y="931"/>
                  </a:lnTo>
                  <a:lnTo>
                    <a:pt x="15020" y="652"/>
                  </a:lnTo>
                  <a:lnTo>
                    <a:pt x="14230" y="373"/>
                  </a:lnTo>
                  <a:lnTo>
                    <a:pt x="14230" y="373"/>
                  </a:lnTo>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2"/>
            <p:cNvSpPr/>
            <p:nvPr/>
          </p:nvSpPr>
          <p:spPr>
            <a:xfrm>
              <a:off x="4389500" y="2922575"/>
              <a:ext cx="25" cy="25"/>
            </a:xfrm>
            <a:custGeom>
              <a:rect b="b" l="l" r="r" t="t"/>
              <a:pathLst>
                <a:path extrusionOk="0" fill="none" h="1" w="1">
                  <a:moveTo>
                    <a:pt x="1" y="1"/>
                  </a:moveTo>
                  <a:lnTo>
                    <a:pt x="1" y="1"/>
                  </a:lnTo>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2"/>
            <p:cNvSpPr/>
            <p:nvPr/>
          </p:nvSpPr>
          <p:spPr>
            <a:xfrm>
              <a:off x="4109350" y="2800500"/>
              <a:ext cx="272050" cy="107000"/>
            </a:xfrm>
            <a:custGeom>
              <a:rect b="b" l="l" r="r" t="t"/>
              <a:pathLst>
                <a:path extrusionOk="0" h="4280" w="10882">
                  <a:moveTo>
                    <a:pt x="2465" y="1"/>
                  </a:moveTo>
                  <a:lnTo>
                    <a:pt x="1953" y="140"/>
                  </a:lnTo>
                  <a:lnTo>
                    <a:pt x="1488" y="326"/>
                  </a:lnTo>
                  <a:lnTo>
                    <a:pt x="1070" y="512"/>
                  </a:lnTo>
                  <a:lnTo>
                    <a:pt x="698" y="745"/>
                  </a:lnTo>
                  <a:lnTo>
                    <a:pt x="419" y="1024"/>
                  </a:lnTo>
                  <a:lnTo>
                    <a:pt x="186" y="1303"/>
                  </a:lnTo>
                  <a:lnTo>
                    <a:pt x="47" y="1628"/>
                  </a:lnTo>
                  <a:lnTo>
                    <a:pt x="0" y="1954"/>
                  </a:lnTo>
                  <a:lnTo>
                    <a:pt x="47" y="2233"/>
                  </a:lnTo>
                  <a:lnTo>
                    <a:pt x="140" y="2466"/>
                  </a:lnTo>
                  <a:lnTo>
                    <a:pt x="279" y="2745"/>
                  </a:lnTo>
                  <a:lnTo>
                    <a:pt x="465" y="2977"/>
                  </a:lnTo>
                  <a:lnTo>
                    <a:pt x="698" y="3163"/>
                  </a:lnTo>
                  <a:lnTo>
                    <a:pt x="1023" y="3349"/>
                  </a:lnTo>
                  <a:lnTo>
                    <a:pt x="1349" y="3535"/>
                  </a:lnTo>
                  <a:lnTo>
                    <a:pt x="1721" y="3675"/>
                  </a:lnTo>
                  <a:lnTo>
                    <a:pt x="2511" y="3954"/>
                  </a:lnTo>
                  <a:lnTo>
                    <a:pt x="3441" y="4140"/>
                  </a:lnTo>
                  <a:lnTo>
                    <a:pt x="4418" y="4233"/>
                  </a:lnTo>
                  <a:lnTo>
                    <a:pt x="5441" y="4279"/>
                  </a:lnTo>
                  <a:lnTo>
                    <a:pt x="6464" y="4233"/>
                  </a:lnTo>
                  <a:lnTo>
                    <a:pt x="7440" y="4140"/>
                  </a:lnTo>
                  <a:lnTo>
                    <a:pt x="8370" y="3954"/>
                  </a:lnTo>
                  <a:lnTo>
                    <a:pt x="9161" y="3675"/>
                  </a:lnTo>
                  <a:lnTo>
                    <a:pt x="9533" y="3535"/>
                  </a:lnTo>
                  <a:lnTo>
                    <a:pt x="9858" y="3349"/>
                  </a:lnTo>
                  <a:lnTo>
                    <a:pt x="10184" y="3163"/>
                  </a:lnTo>
                  <a:lnTo>
                    <a:pt x="10416" y="2977"/>
                  </a:lnTo>
                  <a:lnTo>
                    <a:pt x="10602" y="2745"/>
                  </a:lnTo>
                  <a:lnTo>
                    <a:pt x="10742" y="2466"/>
                  </a:lnTo>
                  <a:lnTo>
                    <a:pt x="10835" y="2233"/>
                  </a:lnTo>
                  <a:lnTo>
                    <a:pt x="10881" y="1954"/>
                  </a:lnTo>
                  <a:lnTo>
                    <a:pt x="10835" y="1628"/>
                  </a:lnTo>
                  <a:lnTo>
                    <a:pt x="10695" y="1303"/>
                  </a:lnTo>
                  <a:lnTo>
                    <a:pt x="10463" y="1024"/>
                  </a:lnTo>
                  <a:lnTo>
                    <a:pt x="10184" y="745"/>
                  </a:lnTo>
                  <a:lnTo>
                    <a:pt x="9812" y="512"/>
                  </a:lnTo>
                  <a:lnTo>
                    <a:pt x="9393" y="326"/>
                  </a:lnTo>
                  <a:lnTo>
                    <a:pt x="8928" y="140"/>
                  </a:lnTo>
                  <a:lnTo>
                    <a:pt x="8417" y="1"/>
                  </a:lnTo>
                  <a:lnTo>
                    <a:pt x="8138" y="140"/>
                  </a:lnTo>
                  <a:lnTo>
                    <a:pt x="7812" y="326"/>
                  </a:lnTo>
                  <a:lnTo>
                    <a:pt x="7301" y="512"/>
                  </a:lnTo>
                  <a:lnTo>
                    <a:pt x="6696" y="652"/>
                  </a:lnTo>
                  <a:lnTo>
                    <a:pt x="6092" y="745"/>
                  </a:lnTo>
                  <a:lnTo>
                    <a:pt x="5441" y="791"/>
                  </a:lnTo>
                  <a:lnTo>
                    <a:pt x="4790" y="745"/>
                  </a:lnTo>
                  <a:lnTo>
                    <a:pt x="4185" y="652"/>
                  </a:lnTo>
                  <a:lnTo>
                    <a:pt x="3581" y="512"/>
                  </a:lnTo>
                  <a:lnTo>
                    <a:pt x="3069" y="326"/>
                  </a:lnTo>
                  <a:lnTo>
                    <a:pt x="2744" y="140"/>
                  </a:lnTo>
                  <a:lnTo>
                    <a:pt x="2465" y="1"/>
                  </a:ln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2"/>
            <p:cNvSpPr/>
            <p:nvPr/>
          </p:nvSpPr>
          <p:spPr>
            <a:xfrm>
              <a:off x="4109350" y="2800500"/>
              <a:ext cx="272050" cy="107000"/>
            </a:xfrm>
            <a:custGeom>
              <a:rect b="b" l="l" r="r" t="t"/>
              <a:pathLst>
                <a:path extrusionOk="0" fill="none" h="4280" w="10882">
                  <a:moveTo>
                    <a:pt x="5441" y="4279"/>
                  </a:moveTo>
                  <a:lnTo>
                    <a:pt x="5441" y="4279"/>
                  </a:lnTo>
                  <a:lnTo>
                    <a:pt x="6464" y="4233"/>
                  </a:lnTo>
                  <a:lnTo>
                    <a:pt x="7440" y="4140"/>
                  </a:lnTo>
                  <a:lnTo>
                    <a:pt x="8370" y="3954"/>
                  </a:lnTo>
                  <a:lnTo>
                    <a:pt x="9161" y="3675"/>
                  </a:lnTo>
                  <a:lnTo>
                    <a:pt x="9533" y="3535"/>
                  </a:lnTo>
                  <a:lnTo>
                    <a:pt x="9858" y="3349"/>
                  </a:lnTo>
                  <a:lnTo>
                    <a:pt x="10184" y="3163"/>
                  </a:lnTo>
                  <a:lnTo>
                    <a:pt x="10416" y="2977"/>
                  </a:lnTo>
                  <a:lnTo>
                    <a:pt x="10602" y="2745"/>
                  </a:lnTo>
                  <a:lnTo>
                    <a:pt x="10742" y="2466"/>
                  </a:lnTo>
                  <a:lnTo>
                    <a:pt x="10835" y="2233"/>
                  </a:lnTo>
                  <a:lnTo>
                    <a:pt x="10881" y="1954"/>
                  </a:lnTo>
                  <a:lnTo>
                    <a:pt x="10881" y="1954"/>
                  </a:lnTo>
                  <a:lnTo>
                    <a:pt x="10835" y="1628"/>
                  </a:lnTo>
                  <a:lnTo>
                    <a:pt x="10695" y="1303"/>
                  </a:lnTo>
                  <a:lnTo>
                    <a:pt x="10463" y="1024"/>
                  </a:lnTo>
                  <a:lnTo>
                    <a:pt x="10184" y="745"/>
                  </a:lnTo>
                  <a:lnTo>
                    <a:pt x="9812" y="512"/>
                  </a:lnTo>
                  <a:lnTo>
                    <a:pt x="9393" y="326"/>
                  </a:lnTo>
                  <a:lnTo>
                    <a:pt x="8928" y="140"/>
                  </a:lnTo>
                  <a:lnTo>
                    <a:pt x="8417" y="1"/>
                  </a:lnTo>
                  <a:lnTo>
                    <a:pt x="8417" y="1"/>
                  </a:lnTo>
                  <a:lnTo>
                    <a:pt x="8138" y="140"/>
                  </a:lnTo>
                  <a:lnTo>
                    <a:pt x="7812" y="326"/>
                  </a:lnTo>
                  <a:lnTo>
                    <a:pt x="7812" y="326"/>
                  </a:lnTo>
                  <a:lnTo>
                    <a:pt x="7301" y="512"/>
                  </a:lnTo>
                  <a:lnTo>
                    <a:pt x="6696" y="652"/>
                  </a:lnTo>
                  <a:lnTo>
                    <a:pt x="6092" y="745"/>
                  </a:lnTo>
                  <a:lnTo>
                    <a:pt x="5441" y="791"/>
                  </a:lnTo>
                  <a:lnTo>
                    <a:pt x="5441" y="791"/>
                  </a:lnTo>
                  <a:lnTo>
                    <a:pt x="4790" y="745"/>
                  </a:lnTo>
                  <a:lnTo>
                    <a:pt x="4185" y="652"/>
                  </a:lnTo>
                  <a:lnTo>
                    <a:pt x="3581" y="512"/>
                  </a:lnTo>
                  <a:lnTo>
                    <a:pt x="3069" y="326"/>
                  </a:lnTo>
                  <a:lnTo>
                    <a:pt x="3069" y="326"/>
                  </a:lnTo>
                  <a:lnTo>
                    <a:pt x="2744" y="140"/>
                  </a:lnTo>
                  <a:lnTo>
                    <a:pt x="2465" y="1"/>
                  </a:lnTo>
                  <a:lnTo>
                    <a:pt x="2465" y="1"/>
                  </a:lnTo>
                  <a:lnTo>
                    <a:pt x="1953" y="140"/>
                  </a:lnTo>
                  <a:lnTo>
                    <a:pt x="1488" y="326"/>
                  </a:lnTo>
                  <a:lnTo>
                    <a:pt x="1070" y="512"/>
                  </a:lnTo>
                  <a:lnTo>
                    <a:pt x="698" y="745"/>
                  </a:lnTo>
                  <a:lnTo>
                    <a:pt x="419" y="1024"/>
                  </a:lnTo>
                  <a:lnTo>
                    <a:pt x="186" y="1303"/>
                  </a:lnTo>
                  <a:lnTo>
                    <a:pt x="47" y="1628"/>
                  </a:lnTo>
                  <a:lnTo>
                    <a:pt x="0" y="1954"/>
                  </a:lnTo>
                  <a:lnTo>
                    <a:pt x="0" y="1954"/>
                  </a:lnTo>
                  <a:lnTo>
                    <a:pt x="47" y="2233"/>
                  </a:lnTo>
                  <a:lnTo>
                    <a:pt x="140" y="2466"/>
                  </a:lnTo>
                  <a:lnTo>
                    <a:pt x="279" y="2745"/>
                  </a:lnTo>
                  <a:lnTo>
                    <a:pt x="465" y="2977"/>
                  </a:lnTo>
                  <a:lnTo>
                    <a:pt x="698" y="3163"/>
                  </a:lnTo>
                  <a:lnTo>
                    <a:pt x="1023" y="3349"/>
                  </a:lnTo>
                  <a:lnTo>
                    <a:pt x="1349" y="3535"/>
                  </a:lnTo>
                  <a:lnTo>
                    <a:pt x="1721" y="3675"/>
                  </a:lnTo>
                  <a:lnTo>
                    <a:pt x="2511" y="3954"/>
                  </a:lnTo>
                  <a:lnTo>
                    <a:pt x="3441" y="4140"/>
                  </a:lnTo>
                  <a:lnTo>
                    <a:pt x="4418" y="4233"/>
                  </a:lnTo>
                  <a:lnTo>
                    <a:pt x="5441" y="4279"/>
                  </a:lnTo>
                  <a:lnTo>
                    <a:pt x="5441" y="4279"/>
                  </a:lnTo>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2"/>
            <p:cNvSpPr/>
            <p:nvPr/>
          </p:nvSpPr>
          <p:spPr>
            <a:xfrm>
              <a:off x="4245350" y="2907475"/>
              <a:ext cx="25" cy="25"/>
            </a:xfrm>
            <a:custGeom>
              <a:rect b="b" l="l" r="r" t="t"/>
              <a:pathLst>
                <a:path extrusionOk="0" fill="none" h="1" w="1">
                  <a:moveTo>
                    <a:pt x="1" y="0"/>
                  </a:moveTo>
                  <a:lnTo>
                    <a:pt x="1" y="0"/>
                  </a:lnTo>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2"/>
            <p:cNvSpPr/>
            <p:nvPr/>
          </p:nvSpPr>
          <p:spPr>
            <a:xfrm>
              <a:off x="4170950" y="2713325"/>
              <a:ext cx="148825" cy="82550"/>
            </a:xfrm>
            <a:custGeom>
              <a:rect b="b" l="l" r="r" t="t"/>
              <a:pathLst>
                <a:path extrusionOk="0" h="3302" w="5953">
                  <a:moveTo>
                    <a:pt x="2977" y="0"/>
                  </a:moveTo>
                  <a:lnTo>
                    <a:pt x="2419" y="47"/>
                  </a:lnTo>
                  <a:lnTo>
                    <a:pt x="1907" y="93"/>
                  </a:lnTo>
                  <a:lnTo>
                    <a:pt x="1442" y="233"/>
                  </a:lnTo>
                  <a:lnTo>
                    <a:pt x="1024" y="372"/>
                  </a:lnTo>
                  <a:lnTo>
                    <a:pt x="698" y="558"/>
                  </a:lnTo>
                  <a:lnTo>
                    <a:pt x="466" y="698"/>
                  </a:lnTo>
                  <a:lnTo>
                    <a:pt x="280" y="884"/>
                  </a:lnTo>
                  <a:lnTo>
                    <a:pt x="140" y="1070"/>
                  </a:lnTo>
                  <a:lnTo>
                    <a:pt x="94" y="1209"/>
                  </a:lnTo>
                  <a:lnTo>
                    <a:pt x="1" y="1395"/>
                  </a:lnTo>
                  <a:lnTo>
                    <a:pt x="1" y="1628"/>
                  </a:lnTo>
                  <a:lnTo>
                    <a:pt x="1" y="1907"/>
                  </a:lnTo>
                  <a:lnTo>
                    <a:pt x="94" y="2046"/>
                  </a:lnTo>
                  <a:lnTo>
                    <a:pt x="140" y="2232"/>
                  </a:lnTo>
                  <a:lnTo>
                    <a:pt x="280" y="2418"/>
                  </a:lnTo>
                  <a:lnTo>
                    <a:pt x="466" y="2558"/>
                  </a:lnTo>
                  <a:lnTo>
                    <a:pt x="698" y="2744"/>
                  </a:lnTo>
                  <a:lnTo>
                    <a:pt x="1024" y="2883"/>
                  </a:lnTo>
                  <a:lnTo>
                    <a:pt x="1442" y="3069"/>
                  </a:lnTo>
                  <a:lnTo>
                    <a:pt x="1907" y="3162"/>
                  </a:lnTo>
                  <a:lnTo>
                    <a:pt x="2419" y="3255"/>
                  </a:lnTo>
                  <a:lnTo>
                    <a:pt x="2977" y="3302"/>
                  </a:lnTo>
                  <a:lnTo>
                    <a:pt x="3535" y="3255"/>
                  </a:lnTo>
                  <a:lnTo>
                    <a:pt x="4046" y="3162"/>
                  </a:lnTo>
                  <a:lnTo>
                    <a:pt x="4511" y="3069"/>
                  </a:lnTo>
                  <a:lnTo>
                    <a:pt x="4930" y="2883"/>
                  </a:lnTo>
                  <a:lnTo>
                    <a:pt x="5255" y="2744"/>
                  </a:lnTo>
                  <a:lnTo>
                    <a:pt x="5488" y="2558"/>
                  </a:lnTo>
                  <a:lnTo>
                    <a:pt x="5674" y="2418"/>
                  </a:lnTo>
                  <a:lnTo>
                    <a:pt x="5813" y="2232"/>
                  </a:lnTo>
                  <a:lnTo>
                    <a:pt x="5860" y="2046"/>
                  </a:lnTo>
                  <a:lnTo>
                    <a:pt x="5953" y="1907"/>
                  </a:lnTo>
                  <a:lnTo>
                    <a:pt x="5953" y="1628"/>
                  </a:lnTo>
                  <a:lnTo>
                    <a:pt x="5953" y="1395"/>
                  </a:lnTo>
                  <a:lnTo>
                    <a:pt x="5860" y="1209"/>
                  </a:lnTo>
                  <a:lnTo>
                    <a:pt x="5813" y="1070"/>
                  </a:lnTo>
                  <a:lnTo>
                    <a:pt x="5674" y="884"/>
                  </a:lnTo>
                  <a:lnTo>
                    <a:pt x="5488" y="698"/>
                  </a:lnTo>
                  <a:lnTo>
                    <a:pt x="5255" y="558"/>
                  </a:lnTo>
                  <a:lnTo>
                    <a:pt x="4930" y="372"/>
                  </a:lnTo>
                  <a:lnTo>
                    <a:pt x="4511" y="233"/>
                  </a:lnTo>
                  <a:lnTo>
                    <a:pt x="4046" y="93"/>
                  </a:lnTo>
                  <a:lnTo>
                    <a:pt x="3535" y="47"/>
                  </a:lnTo>
                  <a:lnTo>
                    <a:pt x="2977" y="0"/>
                  </a:ln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2"/>
            <p:cNvSpPr/>
            <p:nvPr/>
          </p:nvSpPr>
          <p:spPr>
            <a:xfrm>
              <a:off x="4170950" y="2713325"/>
              <a:ext cx="148825" cy="82550"/>
            </a:xfrm>
            <a:custGeom>
              <a:rect b="b" l="l" r="r" t="t"/>
              <a:pathLst>
                <a:path extrusionOk="0" fill="none" h="3302" w="5953">
                  <a:moveTo>
                    <a:pt x="1024" y="2883"/>
                  </a:moveTo>
                  <a:lnTo>
                    <a:pt x="1024" y="2883"/>
                  </a:lnTo>
                  <a:lnTo>
                    <a:pt x="1442" y="3069"/>
                  </a:lnTo>
                  <a:lnTo>
                    <a:pt x="1907" y="3162"/>
                  </a:lnTo>
                  <a:lnTo>
                    <a:pt x="2419" y="3255"/>
                  </a:lnTo>
                  <a:lnTo>
                    <a:pt x="2977" y="3302"/>
                  </a:lnTo>
                  <a:lnTo>
                    <a:pt x="2977" y="3302"/>
                  </a:lnTo>
                  <a:lnTo>
                    <a:pt x="3535" y="3255"/>
                  </a:lnTo>
                  <a:lnTo>
                    <a:pt x="4046" y="3162"/>
                  </a:lnTo>
                  <a:lnTo>
                    <a:pt x="4511" y="3069"/>
                  </a:lnTo>
                  <a:lnTo>
                    <a:pt x="4930" y="2883"/>
                  </a:lnTo>
                  <a:lnTo>
                    <a:pt x="4930" y="2883"/>
                  </a:lnTo>
                  <a:lnTo>
                    <a:pt x="5255" y="2744"/>
                  </a:lnTo>
                  <a:lnTo>
                    <a:pt x="5488" y="2558"/>
                  </a:lnTo>
                  <a:lnTo>
                    <a:pt x="5674" y="2418"/>
                  </a:lnTo>
                  <a:lnTo>
                    <a:pt x="5813" y="2232"/>
                  </a:lnTo>
                  <a:lnTo>
                    <a:pt x="5860" y="2046"/>
                  </a:lnTo>
                  <a:lnTo>
                    <a:pt x="5953" y="1907"/>
                  </a:lnTo>
                  <a:lnTo>
                    <a:pt x="5953" y="1628"/>
                  </a:lnTo>
                  <a:lnTo>
                    <a:pt x="5953" y="1628"/>
                  </a:lnTo>
                  <a:lnTo>
                    <a:pt x="5953" y="1395"/>
                  </a:lnTo>
                  <a:lnTo>
                    <a:pt x="5860" y="1209"/>
                  </a:lnTo>
                  <a:lnTo>
                    <a:pt x="5813" y="1070"/>
                  </a:lnTo>
                  <a:lnTo>
                    <a:pt x="5674" y="884"/>
                  </a:lnTo>
                  <a:lnTo>
                    <a:pt x="5488" y="698"/>
                  </a:lnTo>
                  <a:lnTo>
                    <a:pt x="5255" y="558"/>
                  </a:lnTo>
                  <a:lnTo>
                    <a:pt x="4930" y="372"/>
                  </a:lnTo>
                  <a:lnTo>
                    <a:pt x="4930" y="372"/>
                  </a:lnTo>
                  <a:lnTo>
                    <a:pt x="4511" y="233"/>
                  </a:lnTo>
                  <a:lnTo>
                    <a:pt x="4046" y="93"/>
                  </a:lnTo>
                  <a:lnTo>
                    <a:pt x="3535" y="47"/>
                  </a:lnTo>
                  <a:lnTo>
                    <a:pt x="2977" y="0"/>
                  </a:lnTo>
                  <a:lnTo>
                    <a:pt x="2977" y="0"/>
                  </a:lnTo>
                  <a:lnTo>
                    <a:pt x="2419" y="47"/>
                  </a:lnTo>
                  <a:lnTo>
                    <a:pt x="1907" y="93"/>
                  </a:lnTo>
                  <a:lnTo>
                    <a:pt x="1442" y="233"/>
                  </a:lnTo>
                  <a:lnTo>
                    <a:pt x="1024" y="372"/>
                  </a:lnTo>
                  <a:lnTo>
                    <a:pt x="1024" y="372"/>
                  </a:lnTo>
                  <a:lnTo>
                    <a:pt x="698" y="558"/>
                  </a:lnTo>
                  <a:lnTo>
                    <a:pt x="466" y="698"/>
                  </a:lnTo>
                  <a:lnTo>
                    <a:pt x="280" y="884"/>
                  </a:lnTo>
                  <a:lnTo>
                    <a:pt x="140" y="1070"/>
                  </a:lnTo>
                  <a:lnTo>
                    <a:pt x="94" y="1209"/>
                  </a:lnTo>
                  <a:lnTo>
                    <a:pt x="1" y="1395"/>
                  </a:lnTo>
                  <a:lnTo>
                    <a:pt x="1" y="1628"/>
                  </a:lnTo>
                  <a:lnTo>
                    <a:pt x="1" y="1628"/>
                  </a:lnTo>
                  <a:lnTo>
                    <a:pt x="1" y="1907"/>
                  </a:lnTo>
                  <a:lnTo>
                    <a:pt x="94" y="2046"/>
                  </a:lnTo>
                  <a:lnTo>
                    <a:pt x="140" y="2232"/>
                  </a:lnTo>
                  <a:lnTo>
                    <a:pt x="280" y="2418"/>
                  </a:lnTo>
                  <a:lnTo>
                    <a:pt x="466" y="2558"/>
                  </a:lnTo>
                  <a:lnTo>
                    <a:pt x="698" y="2744"/>
                  </a:lnTo>
                  <a:lnTo>
                    <a:pt x="1024" y="2883"/>
                  </a:lnTo>
                  <a:lnTo>
                    <a:pt x="1024" y="2883"/>
                  </a:lnTo>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2"/>
            <p:cNvSpPr/>
            <p:nvPr/>
          </p:nvSpPr>
          <p:spPr>
            <a:xfrm>
              <a:off x="4196525" y="2785400"/>
              <a:ext cx="25" cy="25"/>
            </a:xfrm>
            <a:custGeom>
              <a:rect b="b" l="l" r="r" t="t"/>
              <a:pathLst>
                <a:path extrusionOk="0" fill="none" h="1" w="1">
                  <a:moveTo>
                    <a:pt x="1" y="0"/>
                  </a:moveTo>
                  <a:lnTo>
                    <a:pt x="1" y="0"/>
                  </a:lnTo>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4" name="Google Shape;134;p22"/>
          <p:cNvGrpSpPr/>
          <p:nvPr/>
        </p:nvGrpSpPr>
        <p:grpSpPr>
          <a:xfrm>
            <a:off x="6699389" y="2488131"/>
            <a:ext cx="480815" cy="417361"/>
            <a:chOff x="-28462125" y="3199700"/>
            <a:chExt cx="298550" cy="259150"/>
          </a:xfrm>
        </p:grpSpPr>
        <p:sp>
          <p:nvSpPr>
            <p:cNvPr id="135" name="Google Shape;135;p22"/>
            <p:cNvSpPr/>
            <p:nvPr/>
          </p:nvSpPr>
          <p:spPr>
            <a:xfrm>
              <a:off x="-28459750" y="3284775"/>
              <a:ext cx="296175" cy="104775"/>
            </a:xfrm>
            <a:custGeom>
              <a:rect b="b" l="l" r="r" t="t"/>
              <a:pathLst>
                <a:path extrusionOk="0" h="4191" w="11847">
                  <a:moveTo>
                    <a:pt x="5230" y="0"/>
                  </a:moveTo>
                  <a:cubicBezTo>
                    <a:pt x="5073" y="0"/>
                    <a:pt x="4947" y="63"/>
                    <a:pt x="4915" y="189"/>
                  </a:cubicBezTo>
                  <a:lnTo>
                    <a:pt x="4096" y="2080"/>
                  </a:lnTo>
                  <a:lnTo>
                    <a:pt x="347" y="2080"/>
                  </a:lnTo>
                  <a:cubicBezTo>
                    <a:pt x="158" y="2080"/>
                    <a:pt x="0" y="2237"/>
                    <a:pt x="0" y="2426"/>
                  </a:cubicBezTo>
                  <a:cubicBezTo>
                    <a:pt x="0" y="2615"/>
                    <a:pt x="158" y="2773"/>
                    <a:pt x="347" y="2773"/>
                  </a:cubicBezTo>
                  <a:lnTo>
                    <a:pt x="4316" y="2773"/>
                  </a:lnTo>
                  <a:cubicBezTo>
                    <a:pt x="4411" y="2773"/>
                    <a:pt x="4505" y="2710"/>
                    <a:pt x="4600" y="2584"/>
                  </a:cubicBezTo>
                  <a:lnTo>
                    <a:pt x="5199" y="1292"/>
                  </a:lnTo>
                  <a:lnTo>
                    <a:pt x="6238" y="3970"/>
                  </a:lnTo>
                  <a:cubicBezTo>
                    <a:pt x="6301" y="4096"/>
                    <a:pt x="6396" y="4159"/>
                    <a:pt x="6522" y="4191"/>
                  </a:cubicBezTo>
                  <a:lnTo>
                    <a:pt x="6553" y="4191"/>
                  </a:lnTo>
                  <a:cubicBezTo>
                    <a:pt x="6679" y="4191"/>
                    <a:pt x="6805" y="4127"/>
                    <a:pt x="6868" y="4033"/>
                  </a:cubicBezTo>
                  <a:lnTo>
                    <a:pt x="7624" y="2836"/>
                  </a:lnTo>
                  <a:lnTo>
                    <a:pt x="11500" y="2836"/>
                  </a:lnTo>
                  <a:cubicBezTo>
                    <a:pt x="11689" y="2836"/>
                    <a:pt x="11846" y="2678"/>
                    <a:pt x="11846" y="2458"/>
                  </a:cubicBezTo>
                  <a:cubicBezTo>
                    <a:pt x="11846" y="2269"/>
                    <a:pt x="11689" y="2111"/>
                    <a:pt x="11500" y="2111"/>
                  </a:cubicBezTo>
                  <a:lnTo>
                    <a:pt x="7435" y="2111"/>
                  </a:lnTo>
                  <a:cubicBezTo>
                    <a:pt x="7309" y="2111"/>
                    <a:pt x="7183" y="2206"/>
                    <a:pt x="7120" y="2269"/>
                  </a:cubicBezTo>
                  <a:lnTo>
                    <a:pt x="6648" y="3056"/>
                  </a:lnTo>
                  <a:lnTo>
                    <a:pt x="5545" y="221"/>
                  </a:lnTo>
                  <a:cubicBezTo>
                    <a:pt x="5514" y="95"/>
                    <a:pt x="5388" y="0"/>
                    <a:pt x="5230" y="0"/>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2"/>
            <p:cNvSpPr/>
            <p:nvPr/>
          </p:nvSpPr>
          <p:spPr>
            <a:xfrm>
              <a:off x="-28462125" y="3199700"/>
              <a:ext cx="295400" cy="125275"/>
            </a:xfrm>
            <a:custGeom>
              <a:rect b="b" l="l" r="r" t="t"/>
              <a:pathLst>
                <a:path extrusionOk="0" h="5011" w="11816">
                  <a:moveTo>
                    <a:pt x="3151" y="1"/>
                  </a:moveTo>
                  <a:cubicBezTo>
                    <a:pt x="1387" y="1"/>
                    <a:pt x="1" y="1419"/>
                    <a:pt x="1" y="3277"/>
                  </a:cubicBezTo>
                  <a:cubicBezTo>
                    <a:pt x="1" y="3876"/>
                    <a:pt x="158" y="4349"/>
                    <a:pt x="442" y="4821"/>
                  </a:cubicBezTo>
                  <a:lnTo>
                    <a:pt x="3655" y="4821"/>
                  </a:lnTo>
                  <a:lnTo>
                    <a:pt x="4285" y="3340"/>
                  </a:lnTo>
                  <a:cubicBezTo>
                    <a:pt x="4443" y="2994"/>
                    <a:pt x="4821" y="2773"/>
                    <a:pt x="5199" y="2710"/>
                  </a:cubicBezTo>
                  <a:cubicBezTo>
                    <a:pt x="5672" y="2710"/>
                    <a:pt x="6018" y="2994"/>
                    <a:pt x="6176" y="3403"/>
                  </a:cubicBezTo>
                  <a:lnTo>
                    <a:pt x="6806" y="5010"/>
                  </a:lnTo>
                  <a:cubicBezTo>
                    <a:pt x="6963" y="4884"/>
                    <a:pt x="7215" y="4821"/>
                    <a:pt x="7404" y="4821"/>
                  </a:cubicBezTo>
                  <a:lnTo>
                    <a:pt x="11374" y="4821"/>
                  </a:lnTo>
                  <a:cubicBezTo>
                    <a:pt x="11626" y="4349"/>
                    <a:pt x="11815" y="3813"/>
                    <a:pt x="11815" y="3277"/>
                  </a:cubicBezTo>
                  <a:cubicBezTo>
                    <a:pt x="11815" y="1419"/>
                    <a:pt x="10429" y="1"/>
                    <a:pt x="8665" y="1"/>
                  </a:cubicBezTo>
                  <a:cubicBezTo>
                    <a:pt x="7247" y="1"/>
                    <a:pt x="6396" y="977"/>
                    <a:pt x="5924" y="1860"/>
                  </a:cubicBezTo>
                  <a:cubicBezTo>
                    <a:pt x="5451" y="977"/>
                    <a:pt x="4537" y="1"/>
                    <a:pt x="3151" y="1"/>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2"/>
            <p:cNvSpPr/>
            <p:nvPr/>
          </p:nvSpPr>
          <p:spPr>
            <a:xfrm>
              <a:off x="-28405400" y="3360375"/>
              <a:ext cx="186675" cy="98475"/>
            </a:xfrm>
            <a:custGeom>
              <a:rect b="b" l="l" r="r" t="t"/>
              <a:pathLst>
                <a:path extrusionOk="0" h="3939" w="7467">
                  <a:moveTo>
                    <a:pt x="2962" y="1"/>
                  </a:moveTo>
                  <a:cubicBezTo>
                    <a:pt x="2773" y="284"/>
                    <a:pt x="2458" y="442"/>
                    <a:pt x="2111" y="442"/>
                  </a:cubicBezTo>
                  <a:lnTo>
                    <a:pt x="0" y="442"/>
                  </a:lnTo>
                  <a:cubicBezTo>
                    <a:pt x="158" y="599"/>
                    <a:pt x="347" y="757"/>
                    <a:pt x="536" y="914"/>
                  </a:cubicBezTo>
                  <a:cubicBezTo>
                    <a:pt x="1449" y="1734"/>
                    <a:pt x="2426" y="2647"/>
                    <a:pt x="3434" y="3813"/>
                  </a:cubicBezTo>
                  <a:cubicBezTo>
                    <a:pt x="3529" y="3907"/>
                    <a:pt x="3592" y="3939"/>
                    <a:pt x="3718" y="3939"/>
                  </a:cubicBezTo>
                  <a:cubicBezTo>
                    <a:pt x="3844" y="3939"/>
                    <a:pt x="3907" y="3907"/>
                    <a:pt x="4001" y="3813"/>
                  </a:cubicBezTo>
                  <a:cubicBezTo>
                    <a:pt x="4978" y="2584"/>
                    <a:pt x="6018" y="1734"/>
                    <a:pt x="6900" y="914"/>
                  </a:cubicBezTo>
                  <a:cubicBezTo>
                    <a:pt x="7120" y="757"/>
                    <a:pt x="7278" y="599"/>
                    <a:pt x="7467" y="442"/>
                  </a:cubicBezTo>
                  <a:lnTo>
                    <a:pt x="5860" y="442"/>
                  </a:lnTo>
                  <a:lnTo>
                    <a:pt x="5293" y="1324"/>
                  </a:lnTo>
                  <a:cubicBezTo>
                    <a:pt x="5104" y="1639"/>
                    <a:pt x="4789" y="1860"/>
                    <a:pt x="4379" y="1860"/>
                  </a:cubicBezTo>
                  <a:lnTo>
                    <a:pt x="4316" y="1860"/>
                  </a:lnTo>
                  <a:cubicBezTo>
                    <a:pt x="3907" y="1797"/>
                    <a:pt x="3592" y="1576"/>
                    <a:pt x="3434" y="1167"/>
                  </a:cubicBezTo>
                  <a:lnTo>
                    <a:pt x="2962" y="1"/>
                  </a:ln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 name="Google Shape;138;p22"/>
          <p:cNvGrpSpPr/>
          <p:nvPr/>
        </p:nvGrpSpPr>
        <p:grpSpPr>
          <a:xfrm>
            <a:off x="4341058" y="2459215"/>
            <a:ext cx="478291" cy="475176"/>
            <a:chOff x="580725" y="3617925"/>
            <a:chExt cx="299325" cy="297375"/>
          </a:xfrm>
        </p:grpSpPr>
        <p:sp>
          <p:nvSpPr>
            <p:cNvPr id="139" name="Google Shape;139;p22"/>
            <p:cNvSpPr/>
            <p:nvPr/>
          </p:nvSpPr>
          <p:spPr>
            <a:xfrm>
              <a:off x="609075" y="3662050"/>
              <a:ext cx="51225" cy="51200"/>
            </a:xfrm>
            <a:custGeom>
              <a:rect b="b" l="l" r="r" t="t"/>
              <a:pathLst>
                <a:path extrusionOk="0" h="2048" w="2049">
                  <a:moveTo>
                    <a:pt x="1041" y="0"/>
                  </a:moveTo>
                  <a:cubicBezTo>
                    <a:pt x="473" y="0"/>
                    <a:pt x="1" y="473"/>
                    <a:pt x="1" y="1040"/>
                  </a:cubicBezTo>
                  <a:cubicBezTo>
                    <a:pt x="1" y="1607"/>
                    <a:pt x="473" y="2048"/>
                    <a:pt x="1041" y="2048"/>
                  </a:cubicBezTo>
                  <a:cubicBezTo>
                    <a:pt x="1608" y="2048"/>
                    <a:pt x="2049" y="1607"/>
                    <a:pt x="2049" y="1040"/>
                  </a:cubicBezTo>
                  <a:cubicBezTo>
                    <a:pt x="2049" y="473"/>
                    <a:pt x="1608" y="0"/>
                    <a:pt x="1041" y="0"/>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2"/>
            <p:cNvSpPr/>
            <p:nvPr/>
          </p:nvSpPr>
          <p:spPr>
            <a:xfrm>
              <a:off x="668950" y="3617925"/>
              <a:ext cx="122875" cy="104475"/>
            </a:xfrm>
            <a:custGeom>
              <a:rect b="b" l="l" r="r" t="t"/>
              <a:pathLst>
                <a:path extrusionOk="0" h="4179" w="4915">
                  <a:moveTo>
                    <a:pt x="1040" y="1"/>
                  </a:moveTo>
                  <a:cubicBezTo>
                    <a:pt x="441" y="1"/>
                    <a:pt x="0" y="473"/>
                    <a:pt x="0" y="1072"/>
                  </a:cubicBezTo>
                  <a:lnTo>
                    <a:pt x="0" y="1797"/>
                  </a:lnTo>
                  <a:cubicBezTo>
                    <a:pt x="0" y="2364"/>
                    <a:pt x="473" y="2805"/>
                    <a:pt x="1040" y="2805"/>
                  </a:cubicBezTo>
                  <a:lnTo>
                    <a:pt x="2300" y="2805"/>
                  </a:lnTo>
                  <a:lnTo>
                    <a:pt x="3592" y="4097"/>
                  </a:lnTo>
                  <a:cubicBezTo>
                    <a:pt x="3672" y="4156"/>
                    <a:pt x="3764" y="4178"/>
                    <a:pt x="3853" y="4178"/>
                  </a:cubicBezTo>
                  <a:cubicBezTo>
                    <a:pt x="3905" y="4178"/>
                    <a:pt x="3955" y="4171"/>
                    <a:pt x="4001" y="4160"/>
                  </a:cubicBezTo>
                  <a:cubicBezTo>
                    <a:pt x="4127" y="4097"/>
                    <a:pt x="4190" y="3939"/>
                    <a:pt x="4190" y="3844"/>
                  </a:cubicBezTo>
                  <a:lnTo>
                    <a:pt x="4190" y="2742"/>
                  </a:lnTo>
                  <a:cubicBezTo>
                    <a:pt x="4600" y="2584"/>
                    <a:pt x="4915" y="2206"/>
                    <a:pt x="4915" y="1734"/>
                  </a:cubicBezTo>
                  <a:lnTo>
                    <a:pt x="4915" y="1072"/>
                  </a:lnTo>
                  <a:cubicBezTo>
                    <a:pt x="4915" y="473"/>
                    <a:pt x="4411" y="1"/>
                    <a:pt x="3875" y="1"/>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2"/>
            <p:cNvSpPr/>
            <p:nvPr/>
          </p:nvSpPr>
          <p:spPr>
            <a:xfrm>
              <a:off x="580725" y="3721900"/>
              <a:ext cx="141800" cy="192025"/>
            </a:xfrm>
            <a:custGeom>
              <a:rect b="b" l="l" r="r" t="t"/>
              <a:pathLst>
                <a:path extrusionOk="0" h="7681" w="5672">
                  <a:moveTo>
                    <a:pt x="3340" y="4506"/>
                  </a:moveTo>
                  <a:lnTo>
                    <a:pt x="3718" y="5577"/>
                  </a:lnTo>
                  <a:lnTo>
                    <a:pt x="1229" y="5577"/>
                  </a:lnTo>
                  <a:lnTo>
                    <a:pt x="1450" y="4600"/>
                  </a:lnTo>
                  <a:lnTo>
                    <a:pt x="1450" y="4506"/>
                  </a:lnTo>
                  <a:close/>
                  <a:moveTo>
                    <a:pt x="1450" y="1"/>
                  </a:moveTo>
                  <a:cubicBezTo>
                    <a:pt x="1135" y="1"/>
                    <a:pt x="883" y="221"/>
                    <a:pt x="788" y="505"/>
                  </a:cubicBezTo>
                  <a:lnTo>
                    <a:pt x="95" y="3624"/>
                  </a:lnTo>
                  <a:cubicBezTo>
                    <a:pt x="1" y="4096"/>
                    <a:pt x="316" y="4506"/>
                    <a:pt x="757" y="4506"/>
                  </a:cubicBezTo>
                  <a:lnTo>
                    <a:pt x="95" y="7247"/>
                  </a:lnTo>
                  <a:cubicBezTo>
                    <a:pt x="32" y="7436"/>
                    <a:pt x="158" y="7593"/>
                    <a:pt x="316" y="7656"/>
                  </a:cubicBezTo>
                  <a:cubicBezTo>
                    <a:pt x="350" y="7668"/>
                    <a:pt x="383" y="7673"/>
                    <a:pt x="415" y="7673"/>
                  </a:cubicBezTo>
                  <a:cubicBezTo>
                    <a:pt x="559" y="7673"/>
                    <a:pt x="679" y="7565"/>
                    <a:pt x="757" y="7436"/>
                  </a:cubicBezTo>
                  <a:lnTo>
                    <a:pt x="1040" y="6301"/>
                  </a:lnTo>
                  <a:lnTo>
                    <a:pt x="3939" y="6301"/>
                  </a:lnTo>
                  <a:lnTo>
                    <a:pt x="4254" y="7152"/>
                  </a:lnTo>
                  <a:cubicBezTo>
                    <a:pt x="4358" y="7492"/>
                    <a:pt x="4637" y="7680"/>
                    <a:pt x="4908" y="7680"/>
                  </a:cubicBezTo>
                  <a:cubicBezTo>
                    <a:pt x="4964" y="7680"/>
                    <a:pt x="5019" y="7672"/>
                    <a:pt x="5073" y="7656"/>
                  </a:cubicBezTo>
                  <a:cubicBezTo>
                    <a:pt x="5451" y="7593"/>
                    <a:pt x="5672" y="7184"/>
                    <a:pt x="5609" y="6837"/>
                  </a:cubicBezTo>
                  <a:lnTo>
                    <a:pt x="4569" y="3687"/>
                  </a:lnTo>
                  <a:cubicBezTo>
                    <a:pt x="4506" y="3372"/>
                    <a:pt x="4222" y="3183"/>
                    <a:pt x="3907" y="3183"/>
                  </a:cubicBezTo>
                  <a:lnTo>
                    <a:pt x="3183" y="3183"/>
                  </a:lnTo>
                  <a:cubicBezTo>
                    <a:pt x="2994" y="3183"/>
                    <a:pt x="2836" y="3025"/>
                    <a:pt x="2836" y="2836"/>
                  </a:cubicBezTo>
                  <a:cubicBezTo>
                    <a:pt x="2836" y="2615"/>
                    <a:pt x="2994" y="2458"/>
                    <a:pt x="3183" y="2458"/>
                  </a:cubicBezTo>
                  <a:lnTo>
                    <a:pt x="4222" y="2458"/>
                  </a:lnTo>
                  <a:cubicBezTo>
                    <a:pt x="4600" y="2458"/>
                    <a:pt x="4915" y="2143"/>
                    <a:pt x="4915" y="1765"/>
                  </a:cubicBezTo>
                  <a:cubicBezTo>
                    <a:pt x="4915" y="1355"/>
                    <a:pt x="4600" y="1040"/>
                    <a:pt x="4222" y="1040"/>
                  </a:cubicBezTo>
                  <a:lnTo>
                    <a:pt x="2332" y="1040"/>
                  </a:lnTo>
                  <a:lnTo>
                    <a:pt x="2080" y="379"/>
                  </a:lnTo>
                  <a:cubicBezTo>
                    <a:pt x="1985" y="158"/>
                    <a:pt x="1733" y="1"/>
                    <a:pt x="1450" y="1"/>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2"/>
            <p:cNvSpPr/>
            <p:nvPr/>
          </p:nvSpPr>
          <p:spPr>
            <a:xfrm>
              <a:off x="800475" y="3662050"/>
              <a:ext cx="51225" cy="51200"/>
            </a:xfrm>
            <a:custGeom>
              <a:rect b="b" l="l" r="r" t="t"/>
              <a:pathLst>
                <a:path extrusionOk="0" h="2048" w="2049">
                  <a:moveTo>
                    <a:pt x="1009" y="0"/>
                  </a:moveTo>
                  <a:cubicBezTo>
                    <a:pt x="442" y="0"/>
                    <a:pt x="1" y="473"/>
                    <a:pt x="1" y="1040"/>
                  </a:cubicBezTo>
                  <a:cubicBezTo>
                    <a:pt x="1" y="1607"/>
                    <a:pt x="442" y="2048"/>
                    <a:pt x="1009" y="2048"/>
                  </a:cubicBezTo>
                  <a:cubicBezTo>
                    <a:pt x="1576" y="2048"/>
                    <a:pt x="2048" y="1607"/>
                    <a:pt x="2048" y="1040"/>
                  </a:cubicBezTo>
                  <a:cubicBezTo>
                    <a:pt x="2048" y="473"/>
                    <a:pt x="1576" y="0"/>
                    <a:pt x="1009" y="0"/>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2"/>
            <p:cNvSpPr/>
            <p:nvPr/>
          </p:nvSpPr>
          <p:spPr>
            <a:xfrm>
              <a:off x="738250" y="3722700"/>
              <a:ext cx="141800" cy="192600"/>
            </a:xfrm>
            <a:custGeom>
              <a:rect b="b" l="l" r="r" t="t"/>
              <a:pathLst>
                <a:path extrusionOk="0" h="7704" w="5672">
                  <a:moveTo>
                    <a:pt x="4222" y="4474"/>
                  </a:moveTo>
                  <a:lnTo>
                    <a:pt x="4222" y="4568"/>
                  </a:lnTo>
                  <a:lnTo>
                    <a:pt x="4443" y="5545"/>
                  </a:lnTo>
                  <a:lnTo>
                    <a:pt x="1985" y="5545"/>
                  </a:lnTo>
                  <a:lnTo>
                    <a:pt x="2332" y="4474"/>
                  </a:lnTo>
                  <a:close/>
                  <a:moveTo>
                    <a:pt x="4222" y="0"/>
                  </a:moveTo>
                  <a:cubicBezTo>
                    <a:pt x="3939" y="0"/>
                    <a:pt x="3718" y="158"/>
                    <a:pt x="3592" y="378"/>
                  </a:cubicBezTo>
                  <a:lnTo>
                    <a:pt x="3340" y="1071"/>
                  </a:lnTo>
                  <a:lnTo>
                    <a:pt x="1450" y="1071"/>
                  </a:lnTo>
                  <a:cubicBezTo>
                    <a:pt x="1072" y="1071"/>
                    <a:pt x="757" y="1386"/>
                    <a:pt x="757" y="1764"/>
                  </a:cubicBezTo>
                  <a:cubicBezTo>
                    <a:pt x="757" y="2174"/>
                    <a:pt x="1072" y="2489"/>
                    <a:pt x="1450" y="2489"/>
                  </a:cubicBezTo>
                  <a:lnTo>
                    <a:pt x="2490" y="2489"/>
                  </a:lnTo>
                  <a:cubicBezTo>
                    <a:pt x="2679" y="2489"/>
                    <a:pt x="2836" y="2646"/>
                    <a:pt x="2836" y="2835"/>
                  </a:cubicBezTo>
                  <a:cubicBezTo>
                    <a:pt x="2836" y="3024"/>
                    <a:pt x="2679" y="3182"/>
                    <a:pt x="2490" y="3182"/>
                  </a:cubicBezTo>
                  <a:lnTo>
                    <a:pt x="1765" y="3182"/>
                  </a:lnTo>
                  <a:cubicBezTo>
                    <a:pt x="1450" y="3182"/>
                    <a:pt x="1198" y="3371"/>
                    <a:pt x="1103" y="3686"/>
                  </a:cubicBezTo>
                  <a:lnTo>
                    <a:pt x="95" y="6837"/>
                  </a:lnTo>
                  <a:cubicBezTo>
                    <a:pt x="1" y="7215"/>
                    <a:pt x="190" y="7593"/>
                    <a:pt x="599" y="7687"/>
                  </a:cubicBezTo>
                  <a:cubicBezTo>
                    <a:pt x="643" y="7696"/>
                    <a:pt x="690" y="7701"/>
                    <a:pt x="738" y="7701"/>
                  </a:cubicBezTo>
                  <a:cubicBezTo>
                    <a:pt x="1030" y="7701"/>
                    <a:pt x="1364" y="7531"/>
                    <a:pt x="1418" y="7152"/>
                  </a:cubicBezTo>
                  <a:lnTo>
                    <a:pt x="1733" y="6301"/>
                  </a:lnTo>
                  <a:lnTo>
                    <a:pt x="4632" y="6301"/>
                  </a:lnTo>
                  <a:lnTo>
                    <a:pt x="4915" y="7435"/>
                  </a:lnTo>
                  <a:cubicBezTo>
                    <a:pt x="4967" y="7591"/>
                    <a:pt x="5104" y="7704"/>
                    <a:pt x="5257" y="7704"/>
                  </a:cubicBezTo>
                  <a:cubicBezTo>
                    <a:pt x="5290" y="7704"/>
                    <a:pt x="5323" y="7698"/>
                    <a:pt x="5356" y="7687"/>
                  </a:cubicBezTo>
                  <a:cubicBezTo>
                    <a:pt x="5546" y="7624"/>
                    <a:pt x="5672" y="7435"/>
                    <a:pt x="5577" y="7246"/>
                  </a:cubicBezTo>
                  <a:lnTo>
                    <a:pt x="4915" y="4537"/>
                  </a:lnTo>
                  <a:cubicBezTo>
                    <a:pt x="5356" y="4474"/>
                    <a:pt x="5672" y="4064"/>
                    <a:pt x="5609" y="3623"/>
                  </a:cubicBezTo>
                  <a:lnTo>
                    <a:pt x="4884" y="504"/>
                  </a:lnTo>
                  <a:cubicBezTo>
                    <a:pt x="4821" y="189"/>
                    <a:pt x="4537" y="0"/>
                    <a:pt x="4222" y="0"/>
                  </a:cubicBezTo>
                  <a:close/>
                </a:path>
              </a:pathLst>
            </a:custGeom>
            <a:solidFill>
              <a:srgbClr val="E8B0A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Box/Square Breathing</a:t>
            </a:r>
            <a:endParaRPr/>
          </a:p>
        </p:txBody>
      </p:sp>
      <p:sp>
        <p:nvSpPr>
          <p:cNvPr id="149" name="Google Shape;149;p23"/>
          <p:cNvSpPr txBox="1"/>
          <p:nvPr>
            <p:ph idx="1" type="body"/>
          </p:nvPr>
        </p:nvSpPr>
        <p:spPr>
          <a:xfrm>
            <a:off x="311700" y="10762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One of the easiest, most accessible, and most effective practices is square breathing. Your inhales, exhales, and the spaces between inhales and exhales are the same. Try it!</a:t>
            </a:r>
            <a:endParaRPr/>
          </a:p>
        </p:txBody>
      </p:sp>
      <p:pic>
        <p:nvPicPr>
          <p:cNvPr id="150" name="Google Shape;150;p23"/>
          <p:cNvPicPr preferRelativeResize="0"/>
          <p:nvPr/>
        </p:nvPicPr>
        <p:blipFill>
          <a:blip r:embed="rId3">
            <a:alphaModFix/>
          </a:blip>
          <a:stretch>
            <a:fillRect/>
          </a:stretch>
        </p:blipFill>
        <p:spPr>
          <a:xfrm>
            <a:off x="3145900" y="1971200"/>
            <a:ext cx="2852200" cy="2852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Physical Movement Matters, Too</a:t>
            </a:r>
            <a:endParaRPr/>
          </a:p>
        </p:txBody>
      </p:sp>
      <p:sp>
        <p:nvSpPr>
          <p:cNvPr id="156" name="Google Shape;156;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Yes, it’s old news and tired news, but moving your body helps your mental health</a:t>
            </a:r>
            <a:endParaRPr/>
          </a:p>
          <a:p>
            <a:pPr indent="-342900" lvl="0" marL="457200" rtl="0" algn="l">
              <a:spcBef>
                <a:spcPts val="1000"/>
              </a:spcBef>
              <a:spcAft>
                <a:spcPts val="0"/>
              </a:spcAft>
              <a:buSzPts val="1800"/>
              <a:buChar char="-"/>
            </a:pPr>
            <a:r>
              <a:rPr lang="en"/>
              <a:t>Whatever you do is fine! Just make it a routine and/or turn to it when things get tough</a:t>
            </a:r>
            <a:endParaRPr/>
          </a:p>
          <a:p>
            <a:pPr indent="-342900" lvl="0" marL="457200" rtl="0" algn="l">
              <a:spcBef>
                <a:spcPts val="1000"/>
              </a:spcBef>
              <a:spcAft>
                <a:spcPts val="0"/>
              </a:spcAft>
              <a:buSzPts val="1800"/>
              <a:buChar char="-"/>
            </a:pPr>
            <a:r>
              <a:rPr lang="en"/>
              <a:t>Ideas: walking, running, dancing, hula hooping, roller skating, playing at a park, lifting weights, playing hoops/ball, yoga</a:t>
            </a:r>
            <a:endParaRPr/>
          </a:p>
          <a:p>
            <a:pPr indent="0" lvl="0" marL="0" rtl="0" algn="l">
              <a:spcBef>
                <a:spcPts val="1000"/>
              </a:spcBef>
              <a:spcAft>
                <a:spcPts val="0"/>
              </a:spcAft>
              <a:buNone/>
            </a:pPr>
            <a:r>
              <a:t/>
            </a:r>
            <a:endParaRPr/>
          </a:p>
          <a:p>
            <a:pPr indent="0" lvl="0" marL="0" rtl="0" algn="l">
              <a:spcBef>
                <a:spcPts val="1000"/>
              </a:spcBef>
              <a:spcAft>
                <a:spcPts val="1000"/>
              </a:spcAft>
              <a:buNone/>
            </a:pPr>
            <a:r>
              <a:rPr lang="en"/>
              <a:t>Those “stupid little walks for your stupid mental health” are a physical reset. What it looks like does not matter.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Pocket-Sized, Self-Directed Yoga</a:t>
            </a:r>
            <a:endParaRPr/>
          </a:p>
        </p:txBody>
      </p:sp>
      <p:sp>
        <p:nvSpPr>
          <p:cNvPr id="162" name="Google Shape;162;p25"/>
          <p:cNvSpPr txBox="1"/>
          <p:nvPr>
            <p:ph idx="1" type="body"/>
          </p:nvPr>
        </p:nvSpPr>
        <p:spPr>
          <a:xfrm>
            <a:off x="311700" y="1152475"/>
            <a:ext cx="42603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a:t>Whether or not you like or practice yoga, a very simple principle from yoga can be helpful in figuring out </a:t>
            </a:r>
            <a:r>
              <a:rPr i="1" lang="en"/>
              <a:t>how </a:t>
            </a:r>
            <a:r>
              <a:rPr lang="en"/>
              <a:t>to move your body when you need to. </a:t>
            </a:r>
            <a:endParaRPr/>
          </a:p>
          <a:p>
            <a:pPr indent="0" lvl="0" marL="0" rtl="0" algn="l">
              <a:spcBef>
                <a:spcPts val="1200"/>
              </a:spcBef>
              <a:spcAft>
                <a:spcPts val="0"/>
              </a:spcAft>
              <a:buNone/>
            </a:pPr>
            <a:r>
              <a:rPr lang="en"/>
              <a:t>Think of the human spine like the trunk of a tree. It is the support structure of everything in the body. The spine moves in six directions–when you need to move, move your body in those directions: </a:t>
            </a:r>
            <a:endParaRPr/>
          </a:p>
          <a:p>
            <a:pPr indent="-325755" lvl="0" marL="457200" rtl="0" algn="l">
              <a:spcBef>
                <a:spcPts val="1200"/>
              </a:spcBef>
              <a:spcAft>
                <a:spcPts val="0"/>
              </a:spcAft>
              <a:buSzPct val="100000"/>
              <a:buChar char="-"/>
            </a:pPr>
            <a:r>
              <a:rPr lang="en"/>
              <a:t>Flexing and Extending (folding forward and stretching backward)</a:t>
            </a:r>
            <a:endParaRPr/>
          </a:p>
          <a:p>
            <a:pPr indent="-325755" lvl="0" marL="457200" rtl="0" algn="l">
              <a:spcBef>
                <a:spcPts val="0"/>
              </a:spcBef>
              <a:spcAft>
                <a:spcPts val="0"/>
              </a:spcAft>
              <a:buSzPct val="100000"/>
              <a:buChar char="-"/>
            </a:pPr>
            <a:r>
              <a:rPr lang="en"/>
              <a:t>Twisting/Rotation (both sides)</a:t>
            </a:r>
            <a:endParaRPr/>
          </a:p>
          <a:p>
            <a:pPr indent="-325755" lvl="0" marL="457200" rtl="0" algn="l">
              <a:spcBef>
                <a:spcPts val="0"/>
              </a:spcBef>
              <a:spcAft>
                <a:spcPts val="0"/>
              </a:spcAft>
              <a:buSzPct val="100000"/>
              <a:buChar char="-"/>
            </a:pPr>
            <a:r>
              <a:rPr lang="en"/>
              <a:t>Laterally/Side Bending (both sides)</a:t>
            </a:r>
            <a:endParaRPr/>
          </a:p>
        </p:txBody>
      </p:sp>
      <p:pic>
        <p:nvPicPr>
          <p:cNvPr id="163" name="Google Shape;163;p25"/>
          <p:cNvPicPr preferRelativeResize="0"/>
          <p:nvPr/>
        </p:nvPicPr>
        <p:blipFill>
          <a:blip r:embed="rId3">
            <a:alphaModFix/>
          </a:blip>
          <a:stretch>
            <a:fillRect/>
          </a:stretch>
        </p:blipFill>
        <p:spPr>
          <a:xfrm>
            <a:off x="4703925" y="1462275"/>
            <a:ext cx="4267200" cy="221894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17704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6000"/>
              <a:t>What Is Self-Care?</a:t>
            </a:r>
            <a:endParaRPr sz="6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Defining “Self-Care”</a:t>
            </a:r>
            <a:endParaRPr/>
          </a:p>
        </p:txBody>
      </p:sp>
      <p:sp>
        <p:nvSpPr>
          <p:cNvPr id="71" name="Google Shape;71;p15"/>
          <p:cNvSpPr txBox="1"/>
          <p:nvPr>
            <p:ph idx="1" type="body"/>
          </p:nvPr>
        </p:nvSpPr>
        <p:spPr>
          <a:xfrm>
            <a:off x="311700" y="1152475"/>
            <a:ext cx="4260300" cy="3416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Activities and practices that reduce stress </a:t>
            </a:r>
            <a:endParaRPr/>
          </a:p>
          <a:p>
            <a:pPr indent="-342900" lvl="0" marL="457200" rtl="0" algn="l">
              <a:spcBef>
                <a:spcPts val="1000"/>
              </a:spcBef>
              <a:spcAft>
                <a:spcPts val="0"/>
              </a:spcAft>
              <a:buSzPts val="1800"/>
              <a:buChar char="-"/>
            </a:pPr>
            <a:r>
              <a:rPr lang="en"/>
              <a:t>Self-care enhances well being in short and long term</a:t>
            </a:r>
            <a:endParaRPr/>
          </a:p>
          <a:p>
            <a:pPr indent="-342900" lvl="0" marL="457200" rtl="0" algn="l">
              <a:spcBef>
                <a:spcPts val="1000"/>
              </a:spcBef>
              <a:spcAft>
                <a:spcPts val="0"/>
              </a:spcAft>
              <a:buSzPts val="1800"/>
              <a:buChar char="-"/>
            </a:pPr>
            <a:r>
              <a:rPr lang="en"/>
              <a:t>Fosters self-awareness</a:t>
            </a:r>
            <a:endParaRPr/>
          </a:p>
          <a:p>
            <a:pPr indent="-342900" lvl="0" marL="457200" rtl="0" algn="l">
              <a:spcBef>
                <a:spcPts val="1000"/>
              </a:spcBef>
              <a:spcAft>
                <a:spcPts val="0"/>
              </a:spcAft>
              <a:buSzPts val="1800"/>
              <a:buChar char="-"/>
            </a:pPr>
            <a:r>
              <a:rPr lang="en"/>
              <a:t>Attends to physical and psychological needs</a:t>
            </a:r>
            <a:endParaRPr/>
          </a:p>
          <a:p>
            <a:pPr indent="-342900" lvl="0" marL="457200" rtl="0" algn="l">
              <a:spcBef>
                <a:spcPts val="1000"/>
              </a:spcBef>
              <a:spcAft>
                <a:spcPts val="1000"/>
              </a:spcAft>
              <a:buSzPts val="1800"/>
              <a:buChar char="-"/>
            </a:pPr>
            <a:r>
              <a:rPr lang="en"/>
              <a:t>Looks different for each person–some need more, some need less</a:t>
            </a:r>
            <a:endParaRPr/>
          </a:p>
        </p:txBody>
      </p:sp>
      <p:pic>
        <p:nvPicPr>
          <p:cNvPr id="72" name="Google Shape;72;p15"/>
          <p:cNvPicPr preferRelativeResize="0"/>
          <p:nvPr/>
        </p:nvPicPr>
        <p:blipFill>
          <a:blip r:embed="rId3">
            <a:alphaModFix/>
          </a:blip>
          <a:stretch>
            <a:fillRect/>
          </a:stretch>
        </p:blipFill>
        <p:spPr>
          <a:xfrm>
            <a:off x="4724400" y="1170125"/>
            <a:ext cx="4267201" cy="307144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Self-Care Is Important</a:t>
            </a:r>
            <a:endParaRPr/>
          </a:p>
        </p:txBody>
      </p:sp>
      <p:sp>
        <p:nvSpPr>
          <p:cNvPr id="78" name="Google Shape;78;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
              <a:t>Reduces stress</a:t>
            </a:r>
            <a:endParaRPr/>
          </a:p>
          <a:p>
            <a:pPr indent="-334327" lvl="0" marL="457200" rtl="0" algn="l">
              <a:spcBef>
                <a:spcPts val="1000"/>
              </a:spcBef>
              <a:spcAft>
                <a:spcPts val="0"/>
              </a:spcAft>
              <a:buSzPct val="100000"/>
              <a:buChar char="-"/>
            </a:pPr>
            <a:r>
              <a:rPr lang="en"/>
              <a:t>Increases psychological and physical well-being</a:t>
            </a:r>
            <a:endParaRPr/>
          </a:p>
          <a:p>
            <a:pPr indent="-334327" lvl="0" marL="457200" rtl="0" algn="l">
              <a:spcBef>
                <a:spcPts val="1000"/>
              </a:spcBef>
              <a:spcAft>
                <a:spcPts val="0"/>
              </a:spcAft>
              <a:buSzPct val="100000"/>
              <a:buChar char="-"/>
            </a:pPr>
            <a:r>
              <a:rPr lang="en"/>
              <a:t>Improves mood</a:t>
            </a:r>
            <a:endParaRPr/>
          </a:p>
          <a:p>
            <a:pPr indent="-334327" lvl="0" marL="457200" rtl="0" algn="l">
              <a:spcBef>
                <a:spcPts val="1000"/>
              </a:spcBef>
              <a:spcAft>
                <a:spcPts val="0"/>
              </a:spcAft>
              <a:buSzPct val="100000"/>
              <a:buChar char="-"/>
            </a:pPr>
            <a:r>
              <a:rPr lang="en"/>
              <a:t>Enhances energy</a:t>
            </a:r>
            <a:endParaRPr/>
          </a:p>
          <a:p>
            <a:pPr indent="-334327" lvl="0" marL="457200" rtl="0" algn="l">
              <a:spcBef>
                <a:spcPts val="1000"/>
              </a:spcBef>
              <a:spcAft>
                <a:spcPts val="0"/>
              </a:spcAft>
              <a:buSzPct val="100000"/>
              <a:buChar char="-"/>
            </a:pPr>
            <a:r>
              <a:rPr lang="en"/>
              <a:t>Allows you to “unplug” from everything </a:t>
            </a:r>
            <a:endParaRPr/>
          </a:p>
          <a:p>
            <a:pPr indent="-334327" lvl="0" marL="457200" rtl="0" algn="l">
              <a:spcBef>
                <a:spcPts val="1000"/>
              </a:spcBef>
              <a:spcAft>
                <a:spcPts val="0"/>
              </a:spcAft>
              <a:buSzPct val="100000"/>
              <a:buChar char="-"/>
            </a:pPr>
            <a:r>
              <a:rPr lang="en"/>
              <a:t>Forces you to focus entirely on yourself</a:t>
            </a:r>
            <a:endParaRPr/>
          </a:p>
          <a:p>
            <a:pPr indent="-334327" lvl="0" marL="457200" rtl="0" algn="l">
              <a:spcBef>
                <a:spcPts val="1000"/>
              </a:spcBef>
              <a:spcAft>
                <a:spcPts val="0"/>
              </a:spcAft>
              <a:buSzPct val="100000"/>
              <a:buChar char="-"/>
            </a:pPr>
            <a:r>
              <a:rPr lang="en"/>
              <a:t>Helps with longevity</a:t>
            </a:r>
            <a:endParaRPr/>
          </a:p>
          <a:p>
            <a:pPr indent="-334327" lvl="0" marL="457200" rtl="0" algn="l">
              <a:spcBef>
                <a:spcPts val="1000"/>
              </a:spcBef>
              <a:spcAft>
                <a:spcPts val="0"/>
              </a:spcAft>
              <a:buSzPct val="100000"/>
              <a:buChar char="-"/>
            </a:pPr>
            <a:r>
              <a:rPr lang="en"/>
              <a:t>Betters your relationships with others</a:t>
            </a:r>
            <a:endParaRPr/>
          </a:p>
          <a:p>
            <a:pPr indent="-334327" lvl="0" marL="457200" rtl="0" algn="l">
              <a:spcBef>
                <a:spcPts val="1000"/>
              </a:spcBef>
              <a:spcAft>
                <a:spcPts val="1000"/>
              </a:spcAft>
              <a:buSzPct val="100000"/>
              <a:buChar char="-"/>
            </a:pPr>
            <a:r>
              <a:rPr lang="en"/>
              <a:t>Builds resilience–the ability to “bounce back” from tough situations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368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Self-Care Has Historical Roots in Advocacy &amp; Activism</a:t>
            </a:r>
            <a:endParaRPr/>
          </a:p>
        </p:txBody>
      </p:sp>
      <p:sp>
        <p:nvSpPr>
          <p:cNvPr id="84" name="Google Shape;84;p17"/>
          <p:cNvSpPr txBox="1"/>
          <p:nvPr>
            <p:ph idx="1" type="body"/>
          </p:nvPr>
        </p:nvSpPr>
        <p:spPr>
          <a:xfrm>
            <a:off x="311700" y="1152475"/>
            <a:ext cx="4363200" cy="34164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770"/>
              <a:buNone/>
            </a:pPr>
            <a:r>
              <a:rPr lang="en" sz="1760"/>
              <a:t>“Caring for myself is not self-indulgence, it is self-preservation, and that is an act of political warfare.” --Audre Lorde</a:t>
            </a:r>
            <a:endParaRPr sz="1760"/>
          </a:p>
          <a:p>
            <a:pPr indent="0" lvl="0" marL="0" rtl="0" algn="l">
              <a:lnSpc>
                <a:spcPct val="105000"/>
              </a:lnSpc>
              <a:spcBef>
                <a:spcPts val="1200"/>
              </a:spcBef>
              <a:spcAft>
                <a:spcPts val="0"/>
              </a:spcAft>
              <a:buSzPts val="770"/>
              <a:buNone/>
            </a:pPr>
            <a:r>
              <a:t/>
            </a:r>
            <a:endParaRPr sz="1760"/>
          </a:p>
          <a:p>
            <a:pPr indent="0" lvl="0" marL="0" rtl="0" algn="l">
              <a:lnSpc>
                <a:spcPct val="105000"/>
              </a:lnSpc>
              <a:spcBef>
                <a:spcPts val="1200"/>
              </a:spcBef>
              <a:spcAft>
                <a:spcPts val="0"/>
              </a:spcAft>
              <a:buSzPts val="770"/>
              <a:buNone/>
            </a:pPr>
            <a:r>
              <a:rPr lang="en" sz="1760"/>
              <a:t>Among champions and leaders in their commitment to and advocacy of self-care are James Baldwin, Angela Davis, The Black Panthers, and, as above, Audre Lorde. To discuss self-care without addressing its roots in Black history and activism in America is to overlook how crucial it has been to survival, period. </a:t>
            </a:r>
            <a:endParaRPr sz="1760"/>
          </a:p>
          <a:p>
            <a:pPr indent="0" lvl="0" marL="0" rtl="0" algn="l">
              <a:lnSpc>
                <a:spcPct val="105000"/>
              </a:lnSpc>
              <a:spcBef>
                <a:spcPts val="1200"/>
              </a:spcBef>
              <a:spcAft>
                <a:spcPts val="0"/>
              </a:spcAft>
              <a:buSzPts val="770"/>
              <a:buNone/>
            </a:pPr>
            <a:r>
              <a:t/>
            </a:r>
            <a:endParaRPr sz="1760"/>
          </a:p>
          <a:p>
            <a:pPr indent="0" lvl="0" marL="0" rtl="0" algn="l">
              <a:lnSpc>
                <a:spcPct val="105000"/>
              </a:lnSpc>
              <a:spcBef>
                <a:spcPts val="1200"/>
              </a:spcBef>
              <a:spcAft>
                <a:spcPts val="0"/>
              </a:spcAft>
              <a:buSzPts val="770"/>
              <a:buNone/>
            </a:pPr>
            <a:r>
              <a:t/>
            </a:r>
            <a:endParaRPr sz="1760"/>
          </a:p>
          <a:p>
            <a:pPr indent="0" lvl="0" marL="0" rtl="0" algn="l">
              <a:lnSpc>
                <a:spcPct val="105000"/>
              </a:lnSpc>
              <a:spcBef>
                <a:spcPts val="1200"/>
              </a:spcBef>
              <a:spcAft>
                <a:spcPts val="1200"/>
              </a:spcAft>
              <a:buSzPts val="770"/>
              <a:buNone/>
            </a:pPr>
            <a:r>
              <a:t/>
            </a:r>
            <a:endParaRPr sz="1760"/>
          </a:p>
        </p:txBody>
      </p:sp>
      <p:pic>
        <p:nvPicPr>
          <p:cNvPr id="85" name="Google Shape;85;p17"/>
          <p:cNvPicPr preferRelativeResize="0"/>
          <p:nvPr/>
        </p:nvPicPr>
        <p:blipFill>
          <a:blip r:embed="rId3">
            <a:alphaModFix/>
          </a:blip>
          <a:stretch>
            <a:fillRect/>
          </a:stretch>
        </p:blipFill>
        <p:spPr>
          <a:xfrm>
            <a:off x="5436700" y="1242050"/>
            <a:ext cx="3237250" cy="32372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1402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Types of Self-Care</a:t>
            </a:r>
            <a:endParaRPr/>
          </a:p>
        </p:txBody>
      </p:sp>
      <p:pic>
        <p:nvPicPr>
          <p:cNvPr id="91" name="Google Shape;91;p18"/>
          <p:cNvPicPr preferRelativeResize="0"/>
          <p:nvPr/>
        </p:nvPicPr>
        <p:blipFill>
          <a:blip r:embed="rId3">
            <a:alphaModFix/>
          </a:blip>
          <a:stretch>
            <a:fillRect/>
          </a:stretch>
        </p:blipFill>
        <p:spPr>
          <a:xfrm>
            <a:off x="1795826" y="782525"/>
            <a:ext cx="5831449" cy="41070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9"/>
          <p:cNvSpPr txBox="1"/>
          <p:nvPr>
            <p:ph type="title"/>
          </p:nvPr>
        </p:nvSpPr>
        <p:spPr>
          <a:xfrm>
            <a:off x="311700" y="1892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6400"/>
              <a:t>Self-Care Idea Party</a:t>
            </a:r>
            <a:endParaRPr sz="6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Prioritizing &amp; Practicing Daily Self-Care</a:t>
            </a:r>
            <a:endParaRPr/>
          </a:p>
        </p:txBody>
      </p:sp>
      <p:sp>
        <p:nvSpPr>
          <p:cNvPr id="102" name="Google Shape;102;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lang="en"/>
              <a:t>Make it a routine</a:t>
            </a:r>
            <a:endParaRPr/>
          </a:p>
          <a:p>
            <a:pPr indent="-325755" lvl="0" marL="457200" rtl="0" algn="l">
              <a:spcBef>
                <a:spcPts val="1000"/>
              </a:spcBef>
              <a:spcAft>
                <a:spcPts val="0"/>
              </a:spcAft>
              <a:buSzPct val="100000"/>
              <a:buChar char="-"/>
            </a:pPr>
            <a:r>
              <a:rPr lang="en"/>
              <a:t>Build it into your every day</a:t>
            </a:r>
            <a:endParaRPr/>
          </a:p>
          <a:p>
            <a:pPr indent="-325755" lvl="0" marL="457200" rtl="0" algn="l">
              <a:spcBef>
                <a:spcPts val="1000"/>
              </a:spcBef>
              <a:spcAft>
                <a:spcPts val="0"/>
              </a:spcAft>
              <a:buSzPct val="100000"/>
              <a:buChar char="-"/>
            </a:pPr>
            <a:r>
              <a:rPr lang="en"/>
              <a:t>Schedule out “big” self-care things</a:t>
            </a:r>
            <a:endParaRPr/>
          </a:p>
          <a:p>
            <a:pPr indent="-325755" lvl="0" marL="457200" rtl="0" algn="l">
              <a:spcBef>
                <a:spcPts val="1000"/>
              </a:spcBef>
              <a:spcAft>
                <a:spcPts val="0"/>
              </a:spcAft>
              <a:buSzPct val="100000"/>
              <a:buChar char="-"/>
            </a:pPr>
            <a:r>
              <a:rPr lang="en"/>
              <a:t>Set boundaries</a:t>
            </a:r>
            <a:endParaRPr/>
          </a:p>
          <a:p>
            <a:pPr indent="-325755" lvl="0" marL="457200" rtl="0" algn="l">
              <a:spcBef>
                <a:spcPts val="1000"/>
              </a:spcBef>
              <a:spcAft>
                <a:spcPts val="0"/>
              </a:spcAft>
              <a:buSzPct val="100000"/>
              <a:buChar char="-"/>
            </a:pPr>
            <a:r>
              <a:rPr lang="en"/>
              <a:t>When you feel your body and mind move into “fight-flight-freeze,” that’s a sign for some emergency self-care</a:t>
            </a:r>
            <a:endParaRPr/>
          </a:p>
          <a:p>
            <a:pPr indent="0" lvl="0" marL="0" rtl="0" algn="l">
              <a:spcBef>
                <a:spcPts val="10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When you’re feeling </a:t>
            </a:r>
            <a:r>
              <a:rPr i="1" lang="en"/>
              <a:t>off</a:t>
            </a:r>
            <a:r>
              <a:rPr lang="en"/>
              <a:t>, that’s a sign to pause, check in, and see what you can do to feel more yourself again.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Types of Rest</a:t>
            </a:r>
            <a:endParaRPr/>
          </a:p>
        </p:txBody>
      </p:sp>
      <p:pic>
        <p:nvPicPr>
          <p:cNvPr id="108" name="Google Shape;108;p21"/>
          <p:cNvPicPr preferRelativeResize="0"/>
          <p:nvPr/>
        </p:nvPicPr>
        <p:blipFill>
          <a:blip r:embed="rId3">
            <a:alphaModFix/>
          </a:blip>
          <a:stretch>
            <a:fillRect/>
          </a:stretch>
        </p:blipFill>
        <p:spPr>
          <a:xfrm>
            <a:off x="2403525" y="305250"/>
            <a:ext cx="4699500" cy="4699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