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Average"/>
      <p:regular r:id="rId18"/>
    </p:embeddedFont>
    <p:embeddedFont>
      <p:font typeface="Oswald"/>
      <p:regular r:id="rId19"/>
      <p:bold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Oswald-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Oswald-regular.fntdata"/><Relationship Id="rId6" Type="http://schemas.openxmlformats.org/officeDocument/2006/relationships/slide" Target="slides/slide1.xml"/><Relationship Id="rId18" Type="http://schemas.openxmlformats.org/officeDocument/2006/relationships/font" Target="fonts/Average-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eiagroup.com/resources/emotional-intelligence/what-is-emotional-intelligence/" TargetMode="External"/><Relationship Id="rId3" Type="http://schemas.openxmlformats.org/officeDocument/2006/relationships/hyperlink" Target="https://globalleadershipfoundation.com/deepening-understanding/emotional-intelligence/"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loballeadershipfoundation.com/deepening-understanding/emotional-intelligence/"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fearlessculture.design/blog-posts/the-four-different-leadership-styles-and-how-to-find-yours"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vaughanbroderick.com/6-leadership-styles-that-impact-performance/"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fearlessculture.design/blog-posts/the-four-different-leadership-styles-and-how-to-find-yours"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brightest.io/community-organizing"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f8e7372f64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f8e7372f64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Feel free to ask students where and how they see emotional intelligence as a part of being a leader.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f8e7372f64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f8e7372f64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graphic comes from the Emotional Intelligence Academy: </a:t>
            </a:r>
            <a:r>
              <a:rPr lang="en" u="sng">
                <a:solidFill>
                  <a:schemeClr val="hlink"/>
                </a:solidFill>
                <a:hlinkClick r:id="rId2"/>
              </a:rPr>
              <a:t>https://www.eiagroup.com/resources/emotional-intelligence/what-is-emotional-intelligence/</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information about each of these components comes from: </a:t>
            </a:r>
            <a:r>
              <a:rPr lang="en" u="sng">
                <a:solidFill>
                  <a:schemeClr val="hlink"/>
                </a:solidFill>
                <a:hlinkClick r:id="rId3"/>
              </a:rPr>
              <a:t>https://globalleadershipfoundation.com/deepening-understanding/emotional-intelligence/</a:t>
            </a:r>
            <a:r>
              <a:rPr lang="en"/>
              <a:t> -- many of these are clear and self-evident concepts, but definitions are included below.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Self-Awareness has three components: </a:t>
            </a:r>
            <a:endParaRPr/>
          </a:p>
          <a:p>
            <a:pPr indent="-298450" lvl="0" marL="457200" rtl="0" algn="l">
              <a:spcBef>
                <a:spcPts val="0"/>
              </a:spcBef>
              <a:spcAft>
                <a:spcPts val="0"/>
              </a:spcAft>
              <a:buSzPts val="1100"/>
              <a:buChar char="-"/>
            </a:pPr>
            <a:r>
              <a:rPr lang="en"/>
              <a:t>Emotional self awareness: “ you are able to read and understand your emotions as well as recognise their impact on work performance and relationships”</a:t>
            </a:r>
            <a:endParaRPr/>
          </a:p>
          <a:p>
            <a:pPr indent="-298450" lvl="0" marL="457200" rtl="0" algn="l">
              <a:spcBef>
                <a:spcPts val="0"/>
              </a:spcBef>
              <a:spcAft>
                <a:spcPts val="0"/>
              </a:spcAft>
              <a:buSzPts val="1100"/>
              <a:buChar char="-"/>
            </a:pPr>
            <a:r>
              <a:rPr lang="en"/>
              <a:t>Accurate self-assessment: “you are able to give a realistic evaluation of your strengths and limitations”</a:t>
            </a:r>
            <a:endParaRPr/>
          </a:p>
          <a:p>
            <a:pPr indent="-298450" lvl="0" marL="457200" rtl="0" algn="l">
              <a:spcBef>
                <a:spcPts val="0"/>
              </a:spcBef>
              <a:spcAft>
                <a:spcPts val="0"/>
              </a:spcAft>
              <a:buSzPts val="1100"/>
              <a:buChar char="-"/>
            </a:pPr>
            <a:r>
              <a:rPr lang="en"/>
              <a:t>Self-confidence: “a positive and strong sense of one’s self-worth”</a:t>
            </a:r>
            <a:endParaRPr/>
          </a:p>
          <a:p>
            <a:pPr indent="0" lvl="0" marL="0" rtl="0" algn="l">
              <a:spcBef>
                <a:spcPts val="0"/>
              </a:spcBef>
              <a:spcAft>
                <a:spcPts val="0"/>
              </a:spcAft>
              <a:buNone/>
            </a:pPr>
            <a:r>
              <a:rPr lang="en"/>
              <a:t>Key to each of these is self-reflection (i.e., all of the journaling this program has provided!)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Self-Management has five pieces:</a:t>
            </a:r>
            <a:endParaRPr/>
          </a:p>
          <a:p>
            <a:pPr indent="-298450" lvl="0" marL="457200" rtl="0" algn="l">
              <a:spcBef>
                <a:spcPts val="0"/>
              </a:spcBef>
              <a:spcAft>
                <a:spcPts val="0"/>
              </a:spcAft>
              <a:buSzPts val="1100"/>
              <a:buChar char="-"/>
            </a:pPr>
            <a:r>
              <a:rPr lang="en"/>
              <a:t>Self control: “which is keeping disruptive emotions and impulses under control”</a:t>
            </a:r>
            <a:endParaRPr/>
          </a:p>
          <a:p>
            <a:pPr indent="-298450" lvl="0" marL="457200" rtl="0" algn="l">
              <a:spcBef>
                <a:spcPts val="0"/>
              </a:spcBef>
              <a:spcAft>
                <a:spcPts val="0"/>
              </a:spcAft>
              <a:buSzPts val="1100"/>
              <a:buChar char="-"/>
            </a:pPr>
            <a:r>
              <a:rPr lang="en"/>
              <a:t>Transparency: “which is maintaining standards of honesty and integrity, managing yourself and responsibilities”</a:t>
            </a:r>
            <a:endParaRPr/>
          </a:p>
          <a:p>
            <a:pPr indent="-298450" lvl="0" marL="457200" rtl="0" algn="l">
              <a:spcBef>
                <a:spcPts val="0"/>
              </a:spcBef>
              <a:spcAft>
                <a:spcPts val="0"/>
              </a:spcAft>
              <a:buSzPts val="1100"/>
              <a:buChar char="-"/>
            </a:pPr>
            <a:r>
              <a:rPr lang="en"/>
              <a:t>Adaptability: “which is the flexibility in adapting to changing situations and overcoming obstacles”</a:t>
            </a:r>
            <a:endParaRPr/>
          </a:p>
          <a:p>
            <a:pPr indent="-298450" lvl="0" marL="457200" rtl="0" algn="l">
              <a:spcBef>
                <a:spcPts val="0"/>
              </a:spcBef>
              <a:spcAft>
                <a:spcPts val="0"/>
              </a:spcAft>
              <a:buSzPts val="1100"/>
              <a:buChar char="-"/>
            </a:pPr>
            <a:r>
              <a:rPr lang="en"/>
              <a:t>Achievement orientation: “which is the guiding drive to meet an internal standard of excellence”</a:t>
            </a:r>
            <a:endParaRPr/>
          </a:p>
          <a:p>
            <a:pPr indent="-298450" lvl="0" marL="457200" rtl="0" algn="l">
              <a:spcBef>
                <a:spcPts val="0"/>
              </a:spcBef>
              <a:spcAft>
                <a:spcPts val="0"/>
              </a:spcAft>
              <a:buSzPts val="1100"/>
              <a:buChar char="-"/>
            </a:pPr>
            <a:r>
              <a:rPr lang="en"/>
              <a:t>Initiative: “which is the readiness to seize opportunities and act”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Social Awareness has three components:</a:t>
            </a:r>
            <a:endParaRPr/>
          </a:p>
          <a:p>
            <a:pPr indent="-298450" lvl="0" marL="457200" rtl="0" algn="l">
              <a:spcBef>
                <a:spcPts val="0"/>
              </a:spcBef>
              <a:spcAft>
                <a:spcPts val="0"/>
              </a:spcAft>
              <a:buSzPts val="1100"/>
              <a:buChar char="-"/>
            </a:pPr>
            <a:r>
              <a:rPr lang="en"/>
              <a:t>Empathy: “understanding others and taking an active interest in their concerns”</a:t>
            </a:r>
            <a:endParaRPr/>
          </a:p>
          <a:p>
            <a:pPr indent="-298450" lvl="0" marL="457200" rtl="0" algn="l">
              <a:spcBef>
                <a:spcPts val="0"/>
              </a:spcBef>
              <a:spcAft>
                <a:spcPts val="0"/>
              </a:spcAft>
              <a:buSzPts val="1100"/>
              <a:buChar char="-"/>
            </a:pPr>
            <a:r>
              <a:rPr lang="en"/>
              <a:t>Organizational awareness: “which is the ability to read the currents of organisational life, build decision networks and navigate politics”</a:t>
            </a:r>
            <a:endParaRPr/>
          </a:p>
          <a:p>
            <a:pPr indent="-298450" lvl="0" marL="457200" rtl="0" algn="l">
              <a:spcBef>
                <a:spcPts val="0"/>
              </a:spcBef>
              <a:spcAft>
                <a:spcPts val="0"/>
              </a:spcAft>
              <a:buSzPts val="1100"/>
              <a:buChar char="-"/>
            </a:pPr>
            <a:r>
              <a:rPr lang="en"/>
              <a:t>Service orientation: “recognising and meeting customers needs”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Relational management/Social interaction has seven components:</a:t>
            </a:r>
            <a:endParaRPr/>
          </a:p>
          <a:p>
            <a:pPr indent="-298450" lvl="0" marL="457200" rtl="0" algn="l">
              <a:spcBef>
                <a:spcPts val="0"/>
              </a:spcBef>
              <a:spcAft>
                <a:spcPts val="0"/>
              </a:spcAft>
              <a:buSzPts val="1100"/>
              <a:buChar char="-"/>
            </a:pPr>
            <a:r>
              <a:rPr lang="en"/>
              <a:t>Visionary leadership (we’ve seen this before!): “inspiring and guiding groups and individuals”</a:t>
            </a:r>
            <a:endParaRPr/>
          </a:p>
          <a:p>
            <a:pPr indent="-298450" lvl="0" marL="457200" rtl="0" algn="l">
              <a:spcBef>
                <a:spcPts val="0"/>
              </a:spcBef>
              <a:spcAft>
                <a:spcPts val="0"/>
              </a:spcAft>
              <a:buSzPts val="1100"/>
              <a:buChar char="-"/>
            </a:pPr>
            <a:r>
              <a:rPr lang="en"/>
              <a:t>Developing others (we’ve seen this before as “coaching”): “the propensity to strengthen and support the abilities of others through feedback and guidance”</a:t>
            </a:r>
            <a:endParaRPr/>
          </a:p>
          <a:p>
            <a:pPr indent="-298450" lvl="0" marL="457200" rtl="0" algn="l">
              <a:spcBef>
                <a:spcPts val="0"/>
              </a:spcBef>
              <a:spcAft>
                <a:spcPts val="0"/>
              </a:spcAft>
              <a:buSzPts val="1100"/>
              <a:buChar char="-"/>
            </a:pPr>
            <a:r>
              <a:rPr lang="en"/>
              <a:t>Influence (we’ve seen this before!): “ the ability to exercise a wide range of persuasive strategies with integrity, and also includes listening and sending clear, convincing and well-tuned messages”</a:t>
            </a:r>
            <a:endParaRPr/>
          </a:p>
          <a:p>
            <a:pPr indent="-298450" lvl="0" marL="457200" rtl="0" algn="l">
              <a:spcBef>
                <a:spcPts val="0"/>
              </a:spcBef>
              <a:spcAft>
                <a:spcPts val="0"/>
              </a:spcAft>
              <a:buSzPts val="1100"/>
              <a:buChar char="-"/>
            </a:pPr>
            <a:r>
              <a:rPr lang="en"/>
              <a:t>Change Catalyst (we’ve seen this before!): “the proficiency in initiating new ideas and leading people in a new direction”</a:t>
            </a:r>
            <a:endParaRPr/>
          </a:p>
          <a:p>
            <a:pPr indent="-298450" lvl="0" marL="457200" rtl="0" algn="l">
              <a:spcBef>
                <a:spcPts val="0"/>
              </a:spcBef>
              <a:spcAft>
                <a:spcPts val="0"/>
              </a:spcAft>
              <a:buSzPts val="1100"/>
              <a:buChar char="-"/>
            </a:pPr>
            <a:r>
              <a:rPr lang="en"/>
              <a:t>Conflict Management (we’ve seen this before!): “resolving disagreements and collaboratively developing resolutions”</a:t>
            </a:r>
            <a:endParaRPr/>
          </a:p>
          <a:p>
            <a:pPr indent="-298450" lvl="0" marL="457200" rtl="0" algn="l">
              <a:spcBef>
                <a:spcPts val="0"/>
              </a:spcBef>
              <a:spcAft>
                <a:spcPts val="0"/>
              </a:spcAft>
              <a:buSzPts val="1100"/>
              <a:buChar char="-"/>
            </a:pPr>
            <a:r>
              <a:rPr lang="en"/>
              <a:t>Building Bonds (we’ve seen this before): “ building and maintaining relationships with others”</a:t>
            </a:r>
            <a:endParaRPr/>
          </a:p>
          <a:p>
            <a:pPr indent="-298450" lvl="0" marL="457200" rtl="0" algn="l">
              <a:spcBef>
                <a:spcPts val="0"/>
              </a:spcBef>
              <a:spcAft>
                <a:spcPts val="0"/>
              </a:spcAft>
              <a:buSzPts val="1100"/>
              <a:buChar char="-"/>
            </a:pPr>
            <a:r>
              <a:rPr lang="en"/>
              <a:t>Teamwork and collaboration (we’ve seen this before!): “the promotion of cooperation and building of teams”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f8e7372f64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f8e7372f64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just another way to visualize emotional intelligence, and the graphic and information from the previous slide come from: </a:t>
            </a:r>
            <a:r>
              <a:rPr lang="en" u="sng">
                <a:solidFill>
                  <a:schemeClr val="hlink"/>
                </a:solidFill>
                <a:hlinkClick r:id="rId2"/>
              </a:rPr>
              <a:t>https://globalleadershipfoundation.com/deepening-understanding/emotional-intelligence/</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f8e7372f6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2f8e7372f6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Doing this Lesson after the social change inventory will probably lead to a good discussion around this question, so give students a few minutes to think and respond to this question.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f8e7372f64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f8e7372f64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graphic comes from Gustavo Razzetti at </a:t>
            </a:r>
            <a:r>
              <a:rPr lang="en" u="sng">
                <a:solidFill>
                  <a:schemeClr val="hlink"/>
                </a:solidFill>
                <a:hlinkClick r:id="rId2"/>
              </a:rPr>
              <a:t>https://www.fearlessculture.design/blog-posts/the-four-different-leadership-styles-and-how-to-find-yours</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a great opportunity to ask students what they think of each type of influence and the pros/cons of each.</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Positional: you’ve got some kind of authority or status above others. This could be because you’re older or you’ve been put in that position by someone else with power. An example of positional influence would be your boss at a job having influence over you and your coworkers by virtue of their being the boss.</a:t>
            </a:r>
            <a:endParaRPr/>
          </a:p>
          <a:p>
            <a:pPr indent="-298450" lvl="0" marL="457200" rtl="0" algn="l">
              <a:spcBef>
                <a:spcPts val="0"/>
              </a:spcBef>
              <a:spcAft>
                <a:spcPts val="0"/>
              </a:spcAft>
              <a:buSzPts val="1100"/>
              <a:buChar char="-"/>
            </a:pPr>
            <a:r>
              <a:rPr lang="en"/>
              <a:t>Relational influence: this is one of the most powerful tools we have in democracy and it is why we encourage people to talk with others when things are wrong or there are big </a:t>
            </a:r>
            <a:r>
              <a:rPr lang="en"/>
              <a:t>issues</a:t>
            </a:r>
            <a:r>
              <a:rPr lang="en"/>
              <a:t> worth addressing. Your peers might not know about book bans but you do--now you have a relational type of influence with them. </a:t>
            </a:r>
            <a:endParaRPr/>
          </a:p>
          <a:p>
            <a:pPr indent="-298450" lvl="0" marL="457200" rtl="0" algn="l">
              <a:spcBef>
                <a:spcPts val="0"/>
              </a:spcBef>
              <a:spcAft>
                <a:spcPts val="0"/>
              </a:spcAft>
              <a:buSzPts val="1100"/>
              <a:buChar char="-"/>
            </a:pPr>
            <a:r>
              <a:rPr lang="en"/>
              <a:t>Expertise: If you think about your work through this program, you’ll be walking away as an expert in addressing book bans and the freedom to read--that gives you an expertise influence among peers. Expertise simply means you know more and are well-versed in a subject or topic and therefore can use that to influence others.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f8e7372f64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f8e7372f6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graphic comes from </a:t>
            </a:r>
            <a:r>
              <a:rPr lang="en" u="sng">
                <a:solidFill>
                  <a:schemeClr val="hlink"/>
                </a:solidFill>
                <a:hlinkClick r:id="rId2"/>
              </a:rPr>
              <a:t>https://vaughanbroderick.com/6-leadership-styles-that-impact-performance/</a:t>
            </a:r>
            <a:r>
              <a:rPr lang="en"/>
              <a:t>, but the theory itself is pretty well established in the leadership literature. It was developed by Daniel Goleman, who believed that every leadership style benefits from empathy above all else.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Coaching: working with people where they are and pulling from one’s skills of empathy, self-awareness, and building trust with others. It is about developing people fully as they are. </a:t>
            </a:r>
            <a:endParaRPr/>
          </a:p>
          <a:p>
            <a:pPr indent="-298450" lvl="0" marL="457200" rtl="0" algn="l">
              <a:spcBef>
                <a:spcPts val="0"/>
              </a:spcBef>
              <a:spcAft>
                <a:spcPts val="0"/>
              </a:spcAft>
              <a:buSzPts val="1100"/>
              <a:buChar char="-"/>
            </a:pPr>
            <a:r>
              <a:rPr lang="en"/>
              <a:t>Visionary: these leaders look forward to the future and invite people to join them in possibility. It’s about setting a new direction or purpose and while it also pulls from empathy, it is more change-directed than coaching. </a:t>
            </a:r>
            <a:endParaRPr/>
          </a:p>
          <a:p>
            <a:pPr indent="-298450" lvl="0" marL="457200" rtl="0" algn="l">
              <a:spcBef>
                <a:spcPts val="0"/>
              </a:spcBef>
              <a:spcAft>
                <a:spcPts val="0"/>
              </a:spcAft>
              <a:buSzPts val="1100"/>
              <a:buChar char="-"/>
            </a:pPr>
            <a:r>
              <a:rPr lang="en"/>
              <a:t>Commanding: this is when someone takes full charge and gets things done quickly and effectively. It CAN come off as harsh or bossy if used too much, but there are times being commanding is essential. </a:t>
            </a:r>
            <a:endParaRPr/>
          </a:p>
          <a:p>
            <a:pPr indent="-298450" lvl="0" marL="457200" rtl="0" algn="l">
              <a:spcBef>
                <a:spcPts val="0"/>
              </a:spcBef>
              <a:spcAft>
                <a:spcPts val="0"/>
              </a:spcAft>
              <a:buSzPts val="1100"/>
              <a:buChar char="-"/>
            </a:pPr>
            <a:r>
              <a:rPr lang="en"/>
              <a:t>Affiliative: This is about building relationships and networks, putting people above ideas or tasks. It is a very collaborative style of leadership. </a:t>
            </a:r>
            <a:endParaRPr/>
          </a:p>
          <a:p>
            <a:pPr indent="-298450" lvl="0" marL="457200" rtl="0" algn="l">
              <a:spcBef>
                <a:spcPts val="0"/>
              </a:spcBef>
              <a:spcAft>
                <a:spcPts val="0"/>
              </a:spcAft>
              <a:buSzPts val="1100"/>
              <a:buChar char="-"/>
            </a:pPr>
            <a:r>
              <a:rPr lang="en"/>
              <a:t>Democratic: Everyone within a group has a voice, say, and stake in the task at hand. Democratic leadership is about empathy and allowing everyone a voice; the downside is that it can take a lot of time as people think and </a:t>
            </a:r>
            <a:r>
              <a:rPr lang="en"/>
              <a:t>collaborate</a:t>
            </a:r>
            <a:r>
              <a:rPr lang="en"/>
              <a:t>. </a:t>
            </a:r>
            <a:endParaRPr/>
          </a:p>
          <a:p>
            <a:pPr indent="-298450" lvl="0" marL="457200" rtl="0" algn="l">
              <a:spcBef>
                <a:spcPts val="0"/>
              </a:spcBef>
              <a:spcAft>
                <a:spcPts val="0"/>
              </a:spcAft>
              <a:buSzPts val="1100"/>
              <a:buChar char="-"/>
            </a:pPr>
            <a:r>
              <a:rPr lang="en"/>
              <a:t>Pacesetting: Not as forward driven as a commanding style or visionary style, the pacesetter is the person who models how the tasks or initiatives should be done You are a model of what is expected, and like a commanding style, it’s important to use this one less frequently than some of the others.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Ask students what they see the benefits and drawbacks of each style to be.  Do they see themselves practicing one type of leadership more than any others? Are </a:t>
            </a:r>
            <a:r>
              <a:rPr lang="en"/>
              <a:t>there</a:t>
            </a:r>
            <a:r>
              <a:rPr lang="en"/>
              <a:t> styles they want to get better at and/or change?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f8e7372f64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f8e7372f64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Created by </a:t>
            </a:r>
            <a:r>
              <a:rPr lang="en">
                <a:solidFill>
                  <a:schemeClr val="dk1"/>
                </a:solidFill>
              </a:rPr>
              <a:t>Gustavo Razzetti and the team at </a:t>
            </a:r>
            <a:r>
              <a:rPr lang="en" u="sng">
                <a:solidFill>
                  <a:schemeClr val="hlink"/>
                </a:solidFill>
                <a:hlinkClick r:id="rId2"/>
              </a:rPr>
              <a:t>https://www.fearlessculture.design/blog-posts/the-four-different-leadership-styles-and-how-to-find-yours</a:t>
            </a:r>
            <a:r>
              <a:rPr lang="en">
                <a:solidFill>
                  <a:schemeClr val="dk1"/>
                </a:solidFill>
              </a:rPr>
              <a:t>.</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This canvas looks at several styles of leadership, including the six styles on the previous slide, and creates a chart to showcase the bigger themes within them. Again, none of these are better or worse; they’re all effective in different ways and have values and uses in different scenarios.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From Razzetti’s article: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“Coaching leadership is built on trust, respect, and strong relationships. It’s comparable to participative, servant, or affiliative styles. These leaders drive team building, employee involvement, and participation. People often perceive them as gardeners, mentors, or parental figures.”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“Fearful leadership is comparable to coercive or commanding leadership. This style is built on positional power, hierarchy, and control. People often perceive them as impersonal, autocratic, hierarchical, and know-it-all. Fearful leaders are control-driven. They believe in external motivation – fear and coercion are how they move people into action. [...] Fearful leaders are process and rules-oriented – they are structured and bossy. They reward compliance and loyalty toward them.”</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“Challenger leadership is comparable to pacesetting and transactional leadership. This style is built on high bars, accountability, and rewards. People often perceive them as business-like, heroic, leading the charge, and relentless. Challenger leaders are goals-driven. They believe in external motivation – reward and punishment mechanisms drive people to achieve more.”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“Fearless leadership is comparable to transformational and visionary leadership. This style is built on a strong sense of purpose, inspiration, and disruptive vision. Fearless leaders are constantly thinking ahead, exploring new paths, and developing new solutions. [...] Fearless leaders are ideas and collaboration-oriented – they are visionary and open-minded. They reward creativity and innovative solutions.” </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f8e7372f64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f8e7372f64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From Bill Moyer’s Four Roles of Social Activism from Doing Democracy: The MAP Model for Organizing Social Movements. It’s available here: https://commonslibrary.org/the-four-roles-of-social-activism/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All four of these roles are crucial for change in any social context, but each plays a different role that comes with strengths and weaknesses.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(Note: you do not need to read through the entire MAP on the right; many of the things in both the effective and ineffective columns will not apply for students. </a:t>
            </a:r>
            <a:r>
              <a:rPr lang="en"/>
              <a:t>Instead</a:t>
            </a:r>
            <a:r>
              <a:rPr lang="en"/>
              <a:t>, this is offered as a way of reminding students every leadership style has an important role to play with strengths and weaknesses).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f8e7372f64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f8e7372f64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a graphic of </a:t>
            </a:r>
            <a:r>
              <a:rPr lang="en"/>
              <a:t>Bronfenbrenner’s Ecological system, a theory developed in the late 70s and through the 80s that offers a look at the ways we impact the world around us and the ways the world around us impacts us as individuals. Ask students what they think about the model and if it makes sense to them. Are there things they would include in any of the systems?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It might be worth asking, too, what students believe an “ecological” model might even mean. In terms of Bronfenbrenner, it’s about the way we impact the world and the world impacts us on every level. Everything is interconnected, whether we wish it were or not.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f8e7372f64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2f8e7372f64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two big theories as it relates to social organizing and change. The first is your jump in and get to work and learn along the way. The second is that you learn all you can, then jump in and do the work. BOTH are good models, and often, they can intersect (think about how a leader may have waited to start taking action but pulls people in along the way and helps them develop the knowledge).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Creating change, however, takes several components. This </a:t>
            </a:r>
            <a:r>
              <a:rPr lang="en"/>
              <a:t>chart</a:t>
            </a:r>
            <a:r>
              <a:rPr lang="en"/>
              <a:t>, developed by M. Lippett, is a great way to think about where and how leadership and social change movements can fall apart. Give students a few moments to look at it, then ask them if they can define or think what the following terms might mean? They can pull from any social issue they care about, but see if they can do it in relation to the freedom to read:</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What is vision and who sets it? (the answer here depends on the leadership style!)</a:t>
            </a:r>
            <a:endParaRPr/>
          </a:p>
          <a:p>
            <a:pPr indent="-298450" lvl="0" marL="457200" rtl="0" algn="l">
              <a:spcBef>
                <a:spcPts val="0"/>
              </a:spcBef>
              <a:spcAft>
                <a:spcPts val="0"/>
              </a:spcAft>
              <a:buSzPts val="1100"/>
              <a:buChar char="-"/>
            </a:pPr>
            <a:r>
              <a:rPr lang="en"/>
              <a:t>What skills are necessary for change and where do those skills come from? (the answer here depends on leadership and approach!)</a:t>
            </a:r>
            <a:endParaRPr/>
          </a:p>
          <a:p>
            <a:pPr indent="-298450" lvl="0" marL="457200" rtl="0" algn="l">
              <a:spcBef>
                <a:spcPts val="0"/>
              </a:spcBef>
              <a:spcAft>
                <a:spcPts val="0"/>
              </a:spcAft>
              <a:buSzPts val="1100"/>
              <a:buChar char="-"/>
            </a:pPr>
            <a:r>
              <a:rPr lang="en"/>
              <a:t>What incentives do people have for wanting to make change? (the answer here depends on leadership style and goal setting)</a:t>
            </a:r>
            <a:endParaRPr/>
          </a:p>
          <a:p>
            <a:pPr indent="-298450" lvl="0" marL="457200" rtl="0" algn="l">
              <a:spcBef>
                <a:spcPts val="0"/>
              </a:spcBef>
              <a:spcAft>
                <a:spcPts val="0"/>
              </a:spcAft>
              <a:buSzPts val="1100"/>
              <a:buChar char="-"/>
            </a:pPr>
            <a:r>
              <a:rPr lang="en"/>
              <a:t>What resources do people pull from or utilize in order to make change? (the answer here is so individual--and the previous slide on Bronfenbrenner’s ecological model is a helpful visual for that)</a:t>
            </a:r>
            <a:endParaRPr/>
          </a:p>
          <a:p>
            <a:pPr indent="-298450" lvl="0" marL="457200" rtl="0" algn="l">
              <a:spcBef>
                <a:spcPts val="0"/>
              </a:spcBef>
              <a:spcAft>
                <a:spcPts val="0"/>
              </a:spcAft>
              <a:buSzPts val="1100"/>
              <a:buChar char="-"/>
            </a:pPr>
            <a:r>
              <a:rPr lang="en"/>
              <a:t>Who sets an action plan? (the answer here depends on leadership style and approach).</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visual above comes from </a:t>
            </a:r>
            <a:r>
              <a:rPr lang="en" u="sng">
                <a:solidFill>
                  <a:schemeClr val="hlink"/>
                </a:solidFill>
                <a:hlinkClick r:id="rId2"/>
              </a:rPr>
              <a:t>https://www.brightest.io/community-organizing</a:t>
            </a:r>
            <a:r>
              <a:rPr lang="en"/>
              <a:t>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f8e7372f64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f8e7372f64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 that we’ve moved through several models and frameworks for leadership, emphasizing every single one has value and meaning, it’s time to talk briefly about emotional intelligence before the next lesson on self-care.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jpg"/><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Frameworks for Leadership</a:t>
            </a:r>
            <a:endParaRPr/>
          </a:p>
        </p:txBody>
      </p:sp>
      <p:sp>
        <p:nvSpPr>
          <p:cNvPr id="60" name="Google Shape;60;p13"/>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lang="en"/>
              <a:t>Ways to think about being a leader, advocate, and champion for whatever causes matter to you</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Emotional Intelligence</a:t>
            </a:r>
            <a:endParaRPr/>
          </a:p>
        </p:txBody>
      </p:sp>
      <p:sp>
        <p:nvSpPr>
          <p:cNvPr id="113" name="Google Shape;113;p22"/>
          <p:cNvSpPr txBox="1"/>
          <p:nvPr>
            <p:ph idx="1" type="body"/>
          </p:nvPr>
        </p:nvSpPr>
        <p:spPr>
          <a:xfrm>
            <a:off x="311700" y="1096300"/>
            <a:ext cx="4812300" cy="3759900"/>
          </a:xfrm>
          <a:prstGeom prst="rect">
            <a:avLst/>
          </a:prstGeom>
        </p:spPr>
        <p:txBody>
          <a:bodyPr anchorCtr="0" anchor="t" bIns="91425" lIns="91425" spcFirstLastPara="1" rIns="91425" wrap="square" tIns="91425">
            <a:noAutofit/>
          </a:bodyPr>
          <a:lstStyle/>
          <a:p>
            <a:pPr indent="-323532" lvl="0" marL="457200" rtl="0" algn="l">
              <a:lnSpc>
                <a:spcPct val="100000"/>
              </a:lnSpc>
              <a:spcBef>
                <a:spcPts val="0"/>
              </a:spcBef>
              <a:spcAft>
                <a:spcPts val="0"/>
              </a:spcAft>
              <a:buSzPts val="1495"/>
              <a:buChar char="-"/>
            </a:pPr>
            <a:r>
              <a:rPr lang="en" sz="1495"/>
              <a:t>Understanding your own emotions and those of the people around you</a:t>
            </a:r>
            <a:endParaRPr sz="1495"/>
          </a:p>
          <a:p>
            <a:pPr indent="-323532" lvl="0" marL="457200" rtl="0" algn="l">
              <a:lnSpc>
                <a:spcPct val="100000"/>
              </a:lnSpc>
              <a:spcBef>
                <a:spcPts val="1000"/>
              </a:spcBef>
              <a:spcAft>
                <a:spcPts val="0"/>
              </a:spcAft>
              <a:buSzPts val="1495"/>
              <a:buChar char="-"/>
            </a:pPr>
            <a:r>
              <a:rPr lang="en" sz="1495"/>
              <a:t>A way to check in with yourself and recognize when you need to step back–or see where you can step up</a:t>
            </a:r>
            <a:endParaRPr sz="1495"/>
          </a:p>
          <a:p>
            <a:pPr indent="-323532" lvl="0" marL="457200" rtl="0" algn="l">
              <a:lnSpc>
                <a:spcPct val="100000"/>
              </a:lnSpc>
              <a:spcBef>
                <a:spcPts val="1000"/>
              </a:spcBef>
              <a:spcAft>
                <a:spcPts val="0"/>
              </a:spcAft>
              <a:buSzPts val="1495"/>
              <a:buChar char="-"/>
            </a:pPr>
            <a:r>
              <a:rPr lang="en" sz="1495"/>
              <a:t>Recognizing and acknowledging emotional experiences helps put you in control of them without trying to bury or hide them (emotions make us human!)</a:t>
            </a:r>
            <a:endParaRPr sz="1495"/>
          </a:p>
          <a:p>
            <a:pPr indent="-323532" lvl="0" marL="457200" rtl="0" algn="l">
              <a:lnSpc>
                <a:spcPct val="100000"/>
              </a:lnSpc>
              <a:spcBef>
                <a:spcPts val="1000"/>
              </a:spcBef>
              <a:spcAft>
                <a:spcPts val="0"/>
              </a:spcAft>
              <a:buSzPts val="1495"/>
              <a:buChar char="-"/>
            </a:pPr>
            <a:r>
              <a:rPr lang="en" sz="1495"/>
              <a:t>Research suggests that those with high emotional intelligence are higher performers </a:t>
            </a:r>
            <a:r>
              <a:rPr i="1" lang="en" sz="1495"/>
              <a:t>because </a:t>
            </a:r>
            <a:r>
              <a:rPr lang="en" sz="1495"/>
              <a:t>of their work in this arena</a:t>
            </a:r>
            <a:endParaRPr sz="1495"/>
          </a:p>
          <a:p>
            <a:pPr indent="-323532" lvl="0" marL="457200" rtl="0" algn="l">
              <a:lnSpc>
                <a:spcPct val="100000"/>
              </a:lnSpc>
              <a:spcBef>
                <a:spcPts val="1000"/>
              </a:spcBef>
              <a:spcAft>
                <a:spcPts val="1000"/>
              </a:spcAft>
              <a:buSzPts val="1495"/>
              <a:buChar char="-"/>
            </a:pPr>
            <a:r>
              <a:rPr lang="en" sz="1495"/>
              <a:t>Emotional intelligence has four components: self-awareness, self-regulation/management, social awareness, and social skills/relational management</a:t>
            </a:r>
            <a:endParaRPr sz="1495"/>
          </a:p>
        </p:txBody>
      </p:sp>
      <p:pic>
        <p:nvPicPr>
          <p:cNvPr id="114" name="Google Shape;114;p22"/>
          <p:cNvPicPr preferRelativeResize="0"/>
          <p:nvPr/>
        </p:nvPicPr>
        <p:blipFill>
          <a:blip r:embed="rId3">
            <a:alphaModFix/>
          </a:blip>
          <a:stretch>
            <a:fillRect/>
          </a:stretch>
        </p:blipFill>
        <p:spPr>
          <a:xfrm>
            <a:off x="5318975" y="1744775"/>
            <a:ext cx="3715199" cy="199028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3"/>
          <p:cNvSpPr txBox="1"/>
          <p:nvPr>
            <p:ph type="title"/>
          </p:nvPr>
        </p:nvSpPr>
        <p:spPr>
          <a:xfrm>
            <a:off x="311700" y="2926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Components of Emotional Intelligence</a:t>
            </a:r>
            <a:endParaRPr/>
          </a:p>
        </p:txBody>
      </p:sp>
      <p:pic>
        <p:nvPicPr>
          <p:cNvPr id="120" name="Google Shape;120;p23"/>
          <p:cNvPicPr preferRelativeResize="0"/>
          <p:nvPr/>
        </p:nvPicPr>
        <p:blipFill>
          <a:blip r:embed="rId3">
            <a:alphaModFix/>
          </a:blip>
          <a:stretch>
            <a:fillRect/>
          </a:stretch>
        </p:blipFill>
        <p:spPr>
          <a:xfrm>
            <a:off x="1917075" y="1017725"/>
            <a:ext cx="5297825" cy="397337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4"/>
          <p:cNvSpPr txBox="1"/>
          <p:nvPr>
            <p:ph type="title"/>
          </p:nvPr>
        </p:nvSpPr>
        <p:spPr>
          <a:xfrm>
            <a:off x="311700" y="2926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Components of Emotional Intelligence</a:t>
            </a:r>
            <a:endParaRPr/>
          </a:p>
        </p:txBody>
      </p:sp>
      <p:pic>
        <p:nvPicPr>
          <p:cNvPr id="126" name="Google Shape;126;p24"/>
          <p:cNvPicPr preferRelativeResize="0"/>
          <p:nvPr/>
        </p:nvPicPr>
        <p:blipFill>
          <a:blip r:embed="rId3">
            <a:alphaModFix/>
          </a:blip>
          <a:stretch>
            <a:fillRect/>
          </a:stretch>
        </p:blipFill>
        <p:spPr>
          <a:xfrm>
            <a:off x="2536150" y="941525"/>
            <a:ext cx="3741069" cy="397337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17404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6200"/>
              <a:t>What Is a Leader?</a:t>
            </a:r>
            <a:endParaRPr sz="6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Types of Influence</a:t>
            </a:r>
            <a:endParaRPr/>
          </a:p>
        </p:txBody>
      </p:sp>
      <p:pic>
        <p:nvPicPr>
          <p:cNvPr id="71" name="Google Shape;71;p15"/>
          <p:cNvPicPr preferRelativeResize="0"/>
          <p:nvPr/>
        </p:nvPicPr>
        <p:blipFill>
          <a:blip r:embed="rId3">
            <a:alphaModFix/>
          </a:blip>
          <a:stretch>
            <a:fillRect/>
          </a:stretch>
        </p:blipFill>
        <p:spPr>
          <a:xfrm>
            <a:off x="152400" y="1170125"/>
            <a:ext cx="8839200" cy="364236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Six Styles of Leadership</a:t>
            </a:r>
            <a:endParaRPr/>
          </a:p>
        </p:txBody>
      </p:sp>
      <p:pic>
        <p:nvPicPr>
          <p:cNvPr id="77" name="Google Shape;77;p16"/>
          <p:cNvPicPr preferRelativeResize="0"/>
          <p:nvPr/>
        </p:nvPicPr>
        <p:blipFill>
          <a:blip r:embed="rId3">
            <a:alphaModFix/>
          </a:blip>
          <a:stretch>
            <a:fillRect/>
          </a:stretch>
        </p:blipFill>
        <p:spPr>
          <a:xfrm>
            <a:off x="1933100" y="1093925"/>
            <a:ext cx="5094634" cy="382097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Leadership Style Canvas</a:t>
            </a:r>
            <a:endParaRPr/>
          </a:p>
        </p:txBody>
      </p:sp>
      <p:pic>
        <p:nvPicPr>
          <p:cNvPr id="83" name="Google Shape;83;p17"/>
          <p:cNvPicPr preferRelativeResize="0"/>
          <p:nvPr/>
        </p:nvPicPr>
        <p:blipFill>
          <a:blip r:embed="rId3">
            <a:alphaModFix/>
          </a:blip>
          <a:stretch>
            <a:fillRect/>
          </a:stretch>
        </p:blipFill>
        <p:spPr>
          <a:xfrm>
            <a:off x="1926025" y="1077900"/>
            <a:ext cx="5731464" cy="38209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Roles in Social Activism</a:t>
            </a:r>
            <a:endParaRPr/>
          </a:p>
        </p:txBody>
      </p:sp>
      <p:pic>
        <p:nvPicPr>
          <p:cNvPr id="89" name="Google Shape;89;p18"/>
          <p:cNvPicPr preferRelativeResize="0"/>
          <p:nvPr/>
        </p:nvPicPr>
        <p:blipFill>
          <a:blip r:embed="rId3">
            <a:alphaModFix/>
          </a:blip>
          <a:stretch>
            <a:fillRect/>
          </a:stretch>
        </p:blipFill>
        <p:spPr>
          <a:xfrm>
            <a:off x="244650" y="1113375"/>
            <a:ext cx="3820977" cy="3820977"/>
          </a:xfrm>
          <a:prstGeom prst="rect">
            <a:avLst/>
          </a:prstGeom>
          <a:noFill/>
          <a:ln>
            <a:noFill/>
          </a:ln>
        </p:spPr>
      </p:pic>
      <p:pic>
        <p:nvPicPr>
          <p:cNvPr id="90" name="Google Shape;90;p18"/>
          <p:cNvPicPr preferRelativeResize="0"/>
          <p:nvPr/>
        </p:nvPicPr>
        <p:blipFill>
          <a:blip r:embed="rId4">
            <a:alphaModFix/>
          </a:blip>
          <a:stretch>
            <a:fillRect/>
          </a:stretch>
        </p:blipFill>
        <p:spPr>
          <a:xfrm>
            <a:off x="4210927" y="708975"/>
            <a:ext cx="4773573" cy="379198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Systems You Impact</a:t>
            </a:r>
            <a:endParaRPr/>
          </a:p>
        </p:txBody>
      </p:sp>
      <p:pic>
        <p:nvPicPr>
          <p:cNvPr id="96" name="Google Shape;96;p19"/>
          <p:cNvPicPr preferRelativeResize="0"/>
          <p:nvPr/>
        </p:nvPicPr>
        <p:blipFill>
          <a:blip r:embed="rId3">
            <a:alphaModFix/>
          </a:blip>
          <a:stretch>
            <a:fillRect/>
          </a:stretch>
        </p:blipFill>
        <p:spPr>
          <a:xfrm>
            <a:off x="2509600" y="1070800"/>
            <a:ext cx="4124812" cy="382097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Effective Social Change</a:t>
            </a:r>
            <a:endParaRPr/>
          </a:p>
        </p:txBody>
      </p:sp>
      <p:pic>
        <p:nvPicPr>
          <p:cNvPr id="102" name="Google Shape;102;p20"/>
          <p:cNvPicPr preferRelativeResize="0"/>
          <p:nvPr/>
        </p:nvPicPr>
        <p:blipFill>
          <a:blip r:embed="rId3">
            <a:alphaModFix/>
          </a:blip>
          <a:stretch>
            <a:fillRect/>
          </a:stretch>
        </p:blipFill>
        <p:spPr>
          <a:xfrm>
            <a:off x="1706263" y="1017725"/>
            <a:ext cx="5731464" cy="382097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1"/>
          <p:cNvSpPr txBox="1"/>
          <p:nvPr>
            <p:ph type="title"/>
          </p:nvPr>
        </p:nvSpPr>
        <p:spPr>
          <a:xfrm>
            <a:off x="311700" y="13594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6200"/>
              <a:t>What Is Emotional Intelligence?</a:t>
            </a:r>
            <a:endParaRPr sz="62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