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embeddedFontLst>
    <p:embeddedFont>
      <p:font typeface="Average"/>
      <p:regular r:id="rId18"/>
    </p:embeddedFont>
    <p:embeddedFont>
      <p:font typeface="Oswald"/>
      <p:regular r:id="rId19"/>
      <p:bold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Oswald-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Oswald-regular.fntdata"/><Relationship Id="rId6" Type="http://schemas.openxmlformats.org/officeDocument/2006/relationships/slide" Target="slides/slide1.xml"/><Relationship Id="rId18" Type="http://schemas.openxmlformats.org/officeDocument/2006/relationships/font" Target="fonts/Average-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verywellmind.com/what-is-a-cognitive-bias-2794963"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kepticalscience.com/history-FLICC-5-techniques-science-denial.html"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comm.pitt.edu/argument-basics"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anielmiessler.com/p/the-difference-between-deductive-and-inductive-reasoning/"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Introduce this Lesson by reminding everyone they’ve been practicing argumentation their entire lives…and that the entire session has given them the opportunity to try it in several different ways. This stuff will be familiar to them but it will expand upon their </a:t>
            </a:r>
            <a:r>
              <a:rPr lang="en"/>
              <a:t>knowledge</a:t>
            </a:r>
            <a:r>
              <a:rPr lang="en"/>
              <a:t> and provide them a more robust toolkit for being good arguers.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Moreover, it’ll ALSO help their listening skills. Learning about logical fallacies will give them tools to pull from as they listen to arguments with which they disagree or can’t quite put their finger on why it doesn’t feel right.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fd4524f53a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2fd4524f53a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for examples of students. Here are some:</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False Dilemma: If you don’t remove these books from the shelves, you’re a groomer/indoctrinating our children/want to ruin our kids’ futures.</a:t>
            </a:r>
            <a:endParaRPr/>
          </a:p>
          <a:p>
            <a:pPr indent="-298450" lvl="0" marL="457200" rtl="0" algn="l">
              <a:spcBef>
                <a:spcPts val="0"/>
              </a:spcBef>
              <a:spcAft>
                <a:spcPts val="0"/>
              </a:spcAft>
              <a:buSzPts val="1100"/>
              <a:buChar char="-"/>
            </a:pPr>
            <a:r>
              <a:rPr lang="en"/>
              <a:t>Slippery Slope: If you don’t remove these books from the shelves, you’re leading children to a path of destruction and they will become victims of [insert tragedy]</a:t>
            </a:r>
            <a:endParaRPr/>
          </a:p>
          <a:p>
            <a:pPr indent="-298450" lvl="0" marL="457200" rtl="0" algn="l">
              <a:spcBef>
                <a:spcPts val="0"/>
              </a:spcBef>
              <a:spcAft>
                <a:spcPts val="0"/>
              </a:spcAft>
              <a:buSzPts val="1100"/>
              <a:buChar char="-"/>
            </a:pPr>
            <a:r>
              <a:rPr lang="en"/>
              <a:t>Strawman: By not removing the books on the shelves, you’re purposefully contributing to the growth of trans kids who regret transitioning and develop intense mental health problems that lead to school shootings.  </a:t>
            </a:r>
            <a:endParaRPr/>
          </a:p>
          <a:p>
            <a:pPr indent="-298450" lvl="0" marL="457200" rtl="0" algn="l">
              <a:spcBef>
                <a:spcPts val="0"/>
              </a:spcBef>
              <a:spcAft>
                <a:spcPts val="0"/>
              </a:spcAft>
              <a:buSzPts val="1100"/>
              <a:buChar char="-"/>
            </a:pPr>
            <a:r>
              <a:rPr lang="en"/>
              <a:t>We see the appeal to nature show up a LOT when it comes to LGBTQ+ and trans folks. The fallacy hinges on choosing not to distinguish biological sex assigned at birth from gender. </a:t>
            </a:r>
            <a:endParaRPr/>
          </a:p>
          <a:p>
            <a:pPr indent="-298450" lvl="0" marL="457200" rtl="0" algn="l">
              <a:spcBef>
                <a:spcPts val="0"/>
              </a:spcBef>
              <a:spcAft>
                <a:spcPts val="0"/>
              </a:spcAft>
              <a:buSzPts val="1100"/>
              <a:buChar char="-"/>
            </a:pPr>
            <a:r>
              <a:rPr lang="en"/>
              <a:t>Black and white thinking: when it comes to book bans, those arguing for them will suggest that there are only two options--remove the books or don’t. A secret third option, such as parenting their children, doesn’t exist.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fd4524f53a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fd4524f53a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great book with some strong examples of cognitive biases is The Age of Magical Overthinking by Amanda Montell.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Image from: </a:t>
            </a:r>
            <a:r>
              <a:rPr lang="en" u="sng">
                <a:solidFill>
                  <a:schemeClr val="hlink"/>
                </a:solidFill>
                <a:hlinkClick r:id="rId2"/>
              </a:rPr>
              <a:t>https://www.verywellmind.com/what-is-a-cognitive-bias-2794963</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next Session will go a little deeper into mental health and neuroscience.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2fd4524f53a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2fd4524f53a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really helpful framework for thinking about how other people argue–this was borne of science denialism–is the FLICC method. Developed by John Cook in 2020, it’s a shorthand guide to thinking about the way people frame arguments. You’ll see the logical fallacies described in previous slides, sa well as plenty of other techniques that students are likely familiar with.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Remind students these are great things to think about when it comes to assessing whether something they hear or want to share is mis/dis/mal information.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2"/>
              </a:rPr>
              <a:t>https://skepticalscience.com/history-FLICC-5-techniques-science-denial.html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fd4524f53a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fd4524f53a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information in the next several slides is pulled from this excellent resource:: </a:t>
            </a:r>
            <a:r>
              <a:rPr lang="en" u="sng">
                <a:solidFill>
                  <a:schemeClr val="hlink"/>
                </a:solidFill>
                <a:hlinkClick r:id="rId2"/>
              </a:rPr>
              <a:t>https://www.comm.pitt.edu/argument-basics</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Of the five components of argumentation, some notes:</a:t>
            </a:r>
            <a:endParaRPr/>
          </a:p>
          <a:p>
            <a:pPr indent="-298450" lvl="0" marL="457200" rtl="0" algn="l">
              <a:spcBef>
                <a:spcPts val="0"/>
              </a:spcBef>
              <a:spcAft>
                <a:spcPts val="0"/>
              </a:spcAft>
              <a:buSzPts val="1100"/>
              <a:buChar char="-"/>
            </a:pPr>
            <a:r>
              <a:rPr lang="en"/>
              <a:t>It is social because it requires two or more people who are using reasons and evidence to support their claims as they go back and forth. It’s not about stating the same thing over and over. It requires modifying and defending. </a:t>
            </a:r>
            <a:endParaRPr/>
          </a:p>
          <a:p>
            <a:pPr indent="-298450" lvl="0" marL="457200" rtl="0" algn="l">
              <a:spcBef>
                <a:spcPts val="0"/>
              </a:spcBef>
              <a:spcAft>
                <a:spcPts val="0"/>
              </a:spcAft>
              <a:buSzPts val="1100"/>
              <a:buChar char="-"/>
            </a:pPr>
            <a:r>
              <a:rPr lang="en"/>
              <a:t>Argumentation requires listening and responding. It’s done with purpose to change an opinion and gain approval for your chosen cause. </a:t>
            </a:r>
            <a:endParaRPr/>
          </a:p>
          <a:p>
            <a:pPr indent="-298450" lvl="0" marL="457200" rtl="0" algn="l">
              <a:spcBef>
                <a:spcPts val="0"/>
              </a:spcBef>
              <a:spcAft>
                <a:spcPts val="0"/>
              </a:spcAft>
              <a:buSzPts val="1100"/>
              <a:buChar char="-"/>
            </a:pPr>
            <a:r>
              <a:rPr lang="en"/>
              <a:t>There aren’t formal rules to argumentation, as everyone does it differently. This is why advocacy, activism, and ambassadorship are so important and useful--more voices and perspectives are good things! We want to hear ideas from as many different angles and insights as possible. There are tools and techniques you can use to be a better arguer, but it is an art </a:t>
            </a:r>
            <a:r>
              <a:rPr lang="en"/>
              <a:t>you</a:t>
            </a:r>
            <a:r>
              <a:rPr lang="en"/>
              <a:t> hone as you practice. If you’re involved in speech, debate, or forensics, you likely know how much work goes into those activities. It’s not often easy or natural, but it </a:t>
            </a:r>
            <a:r>
              <a:rPr lang="en"/>
              <a:t>becomes</a:t>
            </a:r>
            <a:r>
              <a:rPr lang="en"/>
              <a:t> more comfortable as you practice. </a:t>
            </a:r>
            <a:endParaRPr/>
          </a:p>
          <a:p>
            <a:pPr indent="-298450" lvl="0" marL="457200" rtl="0" algn="l">
              <a:spcBef>
                <a:spcPts val="0"/>
              </a:spcBef>
              <a:spcAft>
                <a:spcPts val="0"/>
              </a:spcAft>
              <a:buSzPts val="1100"/>
              <a:buChar char="-"/>
            </a:pPr>
            <a:r>
              <a:rPr lang="en"/>
              <a:t>There is no argument if everyone is in agreement. We argue to persuade people to make a choice or agreement. </a:t>
            </a:r>
            <a:endParaRPr/>
          </a:p>
          <a:p>
            <a:pPr indent="-298450" lvl="0" marL="457200" rtl="0" algn="l">
              <a:spcBef>
                <a:spcPts val="0"/>
              </a:spcBef>
              <a:spcAft>
                <a:spcPts val="0"/>
              </a:spcAft>
              <a:buSzPts val="1100"/>
              <a:buChar char="-"/>
            </a:pPr>
            <a:r>
              <a:rPr lang="en"/>
              <a:t>Argumentation can be as straightforward as what to eat for dinner or which store to go to for </a:t>
            </a:r>
            <a:r>
              <a:rPr lang="en"/>
              <a:t>something</a:t>
            </a:r>
            <a:r>
              <a:rPr lang="en"/>
              <a:t> you need. How are you making persuasive arguments to go to one restaurant over another? What reasons and evidence are you using?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fd4524f53a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fd4524f53a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When you get to the “for fun” part, remind attendees about the silly ice breaker that began the Session. </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fd4524f53a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2fd4524f53a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Recall that arguments are a form of </a:t>
            </a:r>
            <a:r>
              <a:rPr lang="en"/>
              <a:t>communication</a:t>
            </a:r>
            <a:r>
              <a:rPr lang="en"/>
              <a:t>. They are not a form of logic, though logic is connected to argumentation (that’ll be coming in the next slides!). Thus, arguing isn’t about reasoning entirely. It’s about support and evidence to make a good case for a cause or idea. Arguing is the communicative element of reasoning and logic.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Four parts of an argument:</a:t>
            </a:r>
            <a:endParaRPr/>
          </a:p>
          <a:p>
            <a:pPr indent="-298450" lvl="0" marL="457200" rtl="0" algn="l">
              <a:spcBef>
                <a:spcPts val="0"/>
              </a:spcBef>
              <a:spcAft>
                <a:spcPts val="0"/>
              </a:spcAft>
              <a:buSzPts val="1100"/>
              <a:buChar char="-"/>
            </a:pPr>
            <a:r>
              <a:rPr lang="en"/>
              <a:t>Claim--can students think of a claim that’s not actually arguable? What about one that is? Examples: It can’t REALLY be argued that you liked the book. You did or you didn’t. But it can be argued that you think the book deserves to be on library shelves. </a:t>
            </a:r>
            <a:endParaRPr/>
          </a:p>
          <a:p>
            <a:pPr indent="-298450" lvl="0" marL="457200" rtl="0" algn="l">
              <a:spcBef>
                <a:spcPts val="0"/>
              </a:spcBef>
              <a:spcAft>
                <a:spcPts val="0"/>
              </a:spcAft>
              <a:buSzPts val="1100"/>
              <a:buChar char="-"/>
            </a:pPr>
            <a:r>
              <a:rPr lang="en"/>
              <a:t>Reasons have two essential components: 1. They answer “why do you say that” and 2. They answer “what reason would you give to support that?” In the book example, a reason for why a book deserves to be in the library could be that it is something that students will have to read in class or that access to books like it show diversity as it exists in the world. </a:t>
            </a:r>
            <a:endParaRPr/>
          </a:p>
          <a:p>
            <a:pPr indent="-298450" lvl="0" marL="457200" rtl="0" algn="l">
              <a:spcBef>
                <a:spcPts val="0"/>
              </a:spcBef>
              <a:spcAft>
                <a:spcPts val="0"/>
              </a:spcAft>
              <a:buSzPts val="1100"/>
              <a:buChar char="-"/>
            </a:pPr>
            <a:r>
              <a:rPr lang="en"/>
              <a:t>Support is your data and your research. It helps listeners make a decision because it presents information to them to support the argument being made. In the book example, this might include showing high school syllabi or a list of books that often show up on Advanced Placement exams. It could involve using data about demographics of a community. </a:t>
            </a:r>
            <a:endParaRPr/>
          </a:p>
          <a:p>
            <a:pPr indent="-298450" lvl="0" marL="457200" rtl="0" algn="l">
              <a:spcBef>
                <a:spcPts val="0"/>
              </a:spcBef>
              <a:spcAft>
                <a:spcPts val="0"/>
              </a:spcAft>
              <a:buSzPts val="1100"/>
              <a:buChar char="-"/>
            </a:pPr>
            <a:r>
              <a:rPr lang="en"/>
              <a:t>While </a:t>
            </a:r>
            <a:r>
              <a:rPr lang="en"/>
              <a:t>warrants</a:t>
            </a:r>
            <a:r>
              <a:rPr lang="en"/>
              <a:t> are a part of argumentation, it’s likely they’re hard to see or understand. They are the kinds of responds that might answer the question “what do you have to believe in order that the support justifies the reason or claim being made.” In other words, it’s the working backwards problem….it would be worth asking attendees here if they see where this might connect to mis-/dis-/mal- information. In the above book example, the warrant might be that education has value, that studying books has value, and/or that representation is important.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Your strongest part of an argument is your evidence. This is why understanding the types of information out there and how to assess it is SO important. Someone can make a compelling argument with data and stories that are all made up and not grounded in real research and do plenty of convincing of </a:t>
            </a:r>
            <a:r>
              <a:rPr lang="en"/>
              <a:t>people</a:t>
            </a:r>
            <a:r>
              <a:rPr lang="en"/>
              <a:t> to their belief system.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2fd4524f53a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2fd4524f53a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Pause for a moment with the comment “arguments adapt to their audience” and ask students what they think that means. Think about an argument as presented in a structured debate--like someone running for student council president--vs how an argument is presented in a protest. They use the same tools but the audiences are much different.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terms of credibility--who are you in making the argument? What are your credentials or experiences? What roles do you play that give you a stake in it?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fd4524f53a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fd4524f53a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graphic comes frm </a:t>
            </a:r>
            <a:r>
              <a:rPr lang="en" u="sng">
                <a:solidFill>
                  <a:schemeClr val="hlink"/>
                </a:solidFill>
                <a:hlinkClick r:id="rId2"/>
              </a:rPr>
              <a:t>https://danielmiessler.com/p/the-difference-between-deductive-and-inductive-reasoning/</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 example of deductive reasoning when it comes to libraries: if we move the YA nonfiction into the adult nonfiction section, circulation of those titles will go down. This is the theory, and it is observed through data collected about circulation numbers of those titles before they were moved and after. A conclusion can be made after that data is compared. It is worth noting or asking here what </a:t>
            </a:r>
            <a:r>
              <a:rPr lang="en"/>
              <a:t>confounding</a:t>
            </a:r>
            <a:r>
              <a:rPr lang="en"/>
              <a:t> factors might exist in this logic---what do students think might also influence whether or not those books check out less? That doesn’t invalidate the argument but offers more opportunity to strengthen the research.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 example of inductive reasoning in the library might be </a:t>
            </a:r>
            <a:r>
              <a:rPr lang="en"/>
              <a:t>noticing</a:t>
            </a:r>
            <a:r>
              <a:rPr lang="en"/>
              <a:t> that a certain couple of YA books are being checked out again and again and there is a long holds list to get them. A library worker observes this and considers why. They may theorize that it’s popular because it has been all over social media or is a book that they talked about when they visited the local high school or it is a book that is being used or discussed somewhere in the community. In this instance, that inductive reasoning could then be put through deductive reasoning to get a conclusion (i.e., asking teens they know why the books are circulating so much or reaching out to local book clubs to see if it’s being discussed or spending some time looking at BookTok trending titles or researching whether or not there is an adaptation of the book in the works/in theaters).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2fd4524f53a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2fd4524f53a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students if they know what a logical fallacy is. Some additional or encouraging questions:</a:t>
            </a:r>
            <a:endParaRPr/>
          </a:p>
          <a:p>
            <a:pPr indent="-298450" lvl="0" marL="457200" rtl="0" algn="l">
              <a:spcBef>
                <a:spcPts val="0"/>
              </a:spcBef>
              <a:spcAft>
                <a:spcPts val="0"/>
              </a:spcAft>
              <a:buSzPts val="1100"/>
              <a:buChar char="-"/>
            </a:pPr>
            <a:r>
              <a:rPr lang="en"/>
              <a:t>Can you give an example of a logical fallacy?</a:t>
            </a:r>
            <a:endParaRPr/>
          </a:p>
          <a:p>
            <a:pPr indent="-298450" lvl="0" marL="457200" rtl="0" algn="l">
              <a:spcBef>
                <a:spcPts val="0"/>
              </a:spcBef>
              <a:spcAft>
                <a:spcPts val="0"/>
              </a:spcAft>
              <a:buSzPts val="1100"/>
              <a:buChar char="-"/>
            </a:pPr>
            <a:r>
              <a:rPr lang="en"/>
              <a:t>How do you identify a logical fallacy?</a:t>
            </a:r>
            <a:endParaRPr/>
          </a:p>
          <a:p>
            <a:pPr indent="-298450" lvl="0" marL="457200" rtl="0" algn="l">
              <a:spcBef>
                <a:spcPts val="0"/>
              </a:spcBef>
              <a:spcAft>
                <a:spcPts val="0"/>
              </a:spcAft>
              <a:buSzPts val="1100"/>
              <a:buChar char="-"/>
            </a:pPr>
            <a:r>
              <a:rPr lang="en"/>
              <a:t>What can understanding common logical fallacies offer for when you’re arguing with someone? When you’re trying to make a point about a cause you’re passionate about?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2fd4524f53a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2fd4524f53a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Our brains are programmed to work in certain ways--we’ll get to that in the next Session--so it stands to reason we fall into these types of logical traps. It doesn’t make you good or bad. It makes you human. But these can be deployed in ways that are meant to throw you off your own argument. That’s why it’s important to understand some of them so you can avoid being tricked. A good argumenter doesn’t need to rely on them to </a:t>
            </a:r>
            <a:r>
              <a:rPr lang="en"/>
              <a:t>persuade</a:t>
            </a:r>
            <a:r>
              <a:rPr lang="en"/>
              <a:t> someone about something.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fd4524f53a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fd4524f53a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 each of the logical fallacies here, ask if students can provide an example. Below are some:</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Ad Hominem: Suggesting data or information presented from a source is “fake news” or “media bias.”</a:t>
            </a:r>
            <a:endParaRPr/>
          </a:p>
          <a:p>
            <a:pPr indent="-298450" lvl="0" marL="457200" rtl="0" algn="l">
              <a:spcBef>
                <a:spcPts val="0"/>
              </a:spcBef>
              <a:spcAft>
                <a:spcPts val="0"/>
              </a:spcAft>
              <a:buSzPts val="1100"/>
              <a:buChar char="-"/>
            </a:pPr>
            <a:r>
              <a:rPr lang="en"/>
              <a:t>Appeal to Authority: The city mayor said there is pornography in the library. </a:t>
            </a:r>
            <a:endParaRPr/>
          </a:p>
          <a:p>
            <a:pPr indent="-298450" lvl="0" marL="457200" rtl="0" algn="l">
              <a:spcBef>
                <a:spcPts val="0"/>
              </a:spcBef>
              <a:spcAft>
                <a:spcPts val="0"/>
              </a:spcAft>
              <a:buSzPts val="1100"/>
              <a:buChar char="-"/>
            </a:pPr>
            <a:r>
              <a:rPr lang="en"/>
              <a:t>Appeal to Ignorance: The library hasn’t shown us that there’s no inappropriate material on the children’s shelves so therefore, there must be. </a:t>
            </a:r>
            <a:endParaRPr/>
          </a:p>
          <a:p>
            <a:pPr indent="-298450" lvl="0" marL="457200" rtl="0" algn="l">
              <a:spcBef>
                <a:spcPts val="0"/>
              </a:spcBef>
              <a:spcAft>
                <a:spcPts val="0"/>
              </a:spcAft>
              <a:buSzPts val="1100"/>
              <a:buChar char="-"/>
            </a:pPr>
            <a:r>
              <a:rPr lang="en"/>
              <a:t>Appeal to the Populace/</a:t>
            </a:r>
            <a:r>
              <a:rPr lang="en"/>
              <a:t>Bandwagon</a:t>
            </a:r>
            <a:r>
              <a:rPr lang="en"/>
              <a:t> Fallacy: Tens of thousands of parents have complained about inappropriate books in the library, so you know it’s true. </a:t>
            </a:r>
            <a:endParaRPr/>
          </a:p>
          <a:p>
            <a:pPr indent="-298450" lvl="0" marL="457200" rtl="0" algn="l">
              <a:spcBef>
                <a:spcPts val="0"/>
              </a:spcBef>
              <a:spcAft>
                <a:spcPts val="0"/>
              </a:spcAft>
              <a:buSzPts val="1100"/>
              <a:buChar char="-"/>
            </a:pPr>
            <a:r>
              <a:rPr lang="en"/>
              <a:t>When it comes to book bans, vagueness shows itself by the </a:t>
            </a:r>
            <a:r>
              <a:rPr lang="en"/>
              <a:t>use</a:t>
            </a:r>
            <a:r>
              <a:rPr lang="en"/>
              <a:t> of the word “inappropriate!”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545533" y="1156125"/>
            <a:ext cx="7801500" cy="1730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The Good &amp; The Bad of Argumentation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Common Logical Fallacies</a:t>
            </a:r>
            <a:endParaRPr/>
          </a:p>
        </p:txBody>
      </p:sp>
      <p:sp>
        <p:nvSpPr>
          <p:cNvPr id="116" name="Google Shape;116;p2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False Dilemma: reducing all of the options to two extremes</a:t>
            </a:r>
            <a:endParaRPr/>
          </a:p>
          <a:p>
            <a:pPr indent="-342900" lvl="0" marL="457200" rtl="0" algn="l">
              <a:spcBef>
                <a:spcPts val="1000"/>
              </a:spcBef>
              <a:spcAft>
                <a:spcPts val="0"/>
              </a:spcAft>
              <a:buSzPts val="1800"/>
              <a:buChar char="-"/>
            </a:pPr>
            <a:r>
              <a:rPr lang="en"/>
              <a:t>Slippery Slope: </a:t>
            </a:r>
            <a:r>
              <a:rPr lang="en"/>
              <a:t>suggesting</a:t>
            </a:r>
            <a:r>
              <a:rPr lang="en"/>
              <a:t> that one thing inevitably leads to a chain of consequences</a:t>
            </a:r>
            <a:endParaRPr/>
          </a:p>
          <a:p>
            <a:pPr indent="-342900" lvl="0" marL="457200" rtl="0" algn="l">
              <a:spcBef>
                <a:spcPts val="1000"/>
              </a:spcBef>
              <a:spcAft>
                <a:spcPts val="0"/>
              </a:spcAft>
              <a:buSzPts val="1800"/>
              <a:buChar char="-"/>
            </a:pPr>
            <a:r>
              <a:rPr lang="en"/>
              <a:t>Strawman: ignoring the argument at hand and replacing it with distorted, exaggerated, or extreme version of the argument</a:t>
            </a:r>
            <a:endParaRPr/>
          </a:p>
          <a:p>
            <a:pPr indent="-342900" lvl="0" marL="457200" rtl="0" algn="l">
              <a:spcBef>
                <a:spcPts val="1000"/>
              </a:spcBef>
              <a:spcAft>
                <a:spcPts val="0"/>
              </a:spcAft>
              <a:buSzPts val="1800"/>
              <a:buChar char="-"/>
            </a:pPr>
            <a:r>
              <a:rPr lang="en"/>
              <a:t>Appeal to nature: suggesting that something is “natural” and therefore, correct</a:t>
            </a:r>
            <a:endParaRPr/>
          </a:p>
          <a:p>
            <a:pPr indent="-342900" lvl="0" marL="457200" rtl="0" algn="l">
              <a:spcBef>
                <a:spcPts val="1000"/>
              </a:spcBef>
              <a:spcAft>
                <a:spcPts val="1000"/>
              </a:spcAft>
              <a:buSzPts val="1800"/>
              <a:buChar char="-"/>
            </a:pPr>
            <a:r>
              <a:rPr lang="en"/>
              <a:t>Black and white: there are only two options that exist</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Our Lizard Brains</a:t>
            </a:r>
            <a:endParaRPr/>
          </a:p>
        </p:txBody>
      </p:sp>
      <p:sp>
        <p:nvSpPr>
          <p:cNvPr id="122" name="Google Shape;122;p23"/>
          <p:cNvSpPr txBox="1"/>
          <p:nvPr>
            <p:ph idx="1" type="body"/>
          </p:nvPr>
        </p:nvSpPr>
        <p:spPr>
          <a:xfrm>
            <a:off x="311700" y="1152475"/>
            <a:ext cx="4555500" cy="37164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Char char="-"/>
            </a:pPr>
            <a:r>
              <a:rPr lang="en"/>
              <a:t>Another term and idea to know: cognitive bias. Unlike logical fallacies, which are about errors in argument, cognitive bias are how our minds are built to convince us whether or not something is true. </a:t>
            </a:r>
            <a:endParaRPr/>
          </a:p>
          <a:p>
            <a:pPr indent="-334327" lvl="0" marL="457200" rtl="0" algn="l">
              <a:spcBef>
                <a:spcPts val="1000"/>
              </a:spcBef>
              <a:spcAft>
                <a:spcPts val="0"/>
              </a:spcAft>
              <a:buSzPct val="100000"/>
              <a:buChar char="-"/>
            </a:pPr>
            <a:r>
              <a:rPr lang="en"/>
              <a:t>Cognitive biases are derived both biologically–we’re born with them–and socially–we learn them. </a:t>
            </a:r>
            <a:endParaRPr/>
          </a:p>
          <a:p>
            <a:pPr indent="-334327" lvl="0" marL="457200" rtl="0" algn="l">
              <a:spcBef>
                <a:spcPts val="1000"/>
              </a:spcBef>
              <a:spcAft>
                <a:spcPts val="0"/>
              </a:spcAft>
              <a:buSzPct val="100000"/>
              <a:buChar char="-"/>
            </a:pPr>
            <a:r>
              <a:rPr lang="en"/>
              <a:t>These biases play a role in how we argue and interpret arguments</a:t>
            </a:r>
            <a:endParaRPr/>
          </a:p>
          <a:p>
            <a:pPr indent="-334327" lvl="0" marL="457200" rtl="0" algn="l">
              <a:spcBef>
                <a:spcPts val="1000"/>
              </a:spcBef>
              <a:spcAft>
                <a:spcPts val="0"/>
              </a:spcAft>
              <a:buSzPct val="100000"/>
              <a:buChar char="-"/>
            </a:pPr>
            <a:r>
              <a:rPr lang="en"/>
              <a:t>Like logical fallacies, there are dozens.</a:t>
            </a:r>
            <a:endParaRPr/>
          </a:p>
          <a:p>
            <a:pPr indent="0" lvl="0" marL="0" rtl="0" algn="l">
              <a:spcBef>
                <a:spcPts val="1000"/>
              </a:spcBef>
              <a:spcAft>
                <a:spcPts val="1000"/>
              </a:spcAft>
              <a:buNone/>
            </a:pPr>
            <a:r>
              <a:t/>
            </a:r>
            <a:endParaRPr/>
          </a:p>
        </p:txBody>
      </p:sp>
      <p:pic>
        <p:nvPicPr>
          <p:cNvPr id="123" name="Google Shape;123;p23"/>
          <p:cNvPicPr preferRelativeResize="0"/>
          <p:nvPr/>
        </p:nvPicPr>
        <p:blipFill>
          <a:blip r:embed="rId3">
            <a:alphaModFix/>
          </a:blip>
          <a:stretch>
            <a:fillRect/>
          </a:stretch>
        </p:blipFill>
        <p:spPr>
          <a:xfrm>
            <a:off x="4931375" y="1247750"/>
            <a:ext cx="3972000" cy="26480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FLICC Taxonomy</a:t>
            </a:r>
            <a:endParaRPr/>
          </a:p>
        </p:txBody>
      </p:sp>
      <p:pic>
        <p:nvPicPr>
          <p:cNvPr id="129" name="Google Shape;129;p24"/>
          <p:cNvPicPr preferRelativeResize="0"/>
          <p:nvPr/>
        </p:nvPicPr>
        <p:blipFill>
          <a:blip r:embed="rId3">
            <a:alphaModFix/>
          </a:blip>
          <a:stretch>
            <a:fillRect/>
          </a:stretch>
        </p:blipFill>
        <p:spPr>
          <a:xfrm>
            <a:off x="1175575" y="1068350"/>
            <a:ext cx="6792845" cy="38209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14"/>
          <p:cNvSpPr txBox="1"/>
          <p:nvPr>
            <p:ph type="title"/>
          </p:nvPr>
        </p:nvSpPr>
        <p:spPr>
          <a:xfrm>
            <a:off x="311700" y="3688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IS Argumentation?</a:t>
            </a:r>
            <a:endParaRPr/>
          </a:p>
        </p:txBody>
      </p:sp>
      <p:sp>
        <p:nvSpPr>
          <p:cNvPr id="65" name="Google Shape;65;p14"/>
          <p:cNvSpPr txBox="1"/>
          <p:nvPr>
            <p:ph idx="1" type="body"/>
          </p:nvPr>
        </p:nvSpPr>
        <p:spPr>
          <a:xfrm>
            <a:off x="311700" y="1076275"/>
            <a:ext cx="7249200" cy="3797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An argument is a claim backed by reasons supported by evidence. </a:t>
            </a:r>
            <a:endParaRPr/>
          </a:p>
          <a:p>
            <a:pPr indent="-342900" lvl="0" marL="457200" rtl="0" algn="l">
              <a:spcBef>
                <a:spcPts val="1000"/>
              </a:spcBef>
              <a:spcAft>
                <a:spcPts val="0"/>
              </a:spcAft>
              <a:buSzPts val="1800"/>
              <a:buChar char="-"/>
            </a:pPr>
            <a:r>
              <a:rPr lang="en"/>
              <a:t>There are five components:</a:t>
            </a:r>
            <a:endParaRPr/>
          </a:p>
          <a:p>
            <a:pPr indent="-317500" lvl="1" marL="914400" rtl="0" algn="l">
              <a:spcBef>
                <a:spcPts val="1000"/>
              </a:spcBef>
              <a:spcAft>
                <a:spcPts val="0"/>
              </a:spcAft>
              <a:buSzPts val="1400"/>
              <a:buChar char="-"/>
            </a:pPr>
            <a:r>
              <a:rPr lang="en"/>
              <a:t>It’s social</a:t>
            </a:r>
            <a:endParaRPr/>
          </a:p>
          <a:p>
            <a:pPr indent="-317500" lvl="1" marL="914400" rtl="0" algn="l">
              <a:spcBef>
                <a:spcPts val="1000"/>
              </a:spcBef>
              <a:spcAft>
                <a:spcPts val="0"/>
              </a:spcAft>
              <a:buSzPts val="1400"/>
              <a:buChar char="-"/>
            </a:pPr>
            <a:r>
              <a:rPr lang="en"/>
              <a:t>It’s done to gain approval and/or agreement</a:t>
            </a:r>
            <a:endParaRPr/>
          </a:p>
          <a:p>
            <a:pPr indent="-317500" lvl="1" marL="914400" rtl="0" algn="l">
              <a:spcBef>
                <a:spcPts val="1000"/>
              </a:spcBef>
              <a:spcAft>
                <a:spcPts val="0"/>
              </a:spcAft>
              <a:buSzPts val="1400"/>
              <a:buChar char="-"/>
            </a:pPr>
            <a:r>
              <a:rPr lang="en"/>
              <a:t>It’s an art, not a science</a:t>
            </a:r>
            <a:endParaRPr/>
          </a:p>
          <a:p>
            <a:pPr indent="-317500" lvl="1" marL="914400" rtl="0" algn="l">
              <a:spcBef>
                <a:spcPts val="1000"/>
              </a:spcBef>
              <a:spcAft>
                <a:spcPts val="0"/>
              </a:spcAft>
              <a:buSzPts val="1400"/>
              <a:buChar char="-"/>
            </a:pPr>
            <a:r>
              <a:rPr lang="en"/>
              <a:t>Persuasion is the goal</a:t>
            </a:r>
            <a:endParaRPr/>
          </a:p>
          <a:p>
            <a:pPr indent="-317500" lvl="1" marL="914400" rtl="0" algn="l">
              <a:spcBef>
                <a:spcPts val="1000"/>
              </a:spcBef>
              <a:spcAft>
                <a:spcPts val="0"/>
              </a:spcAft>
              <a:buSzPts val="1400"/>
              <a:buChar char="-"/>
            </a:pPr>
            <a:r>
              <a:rPr lang="en"/>
              <a:t>We do it nearly all of our lives</a:t>
            </a:r>
            <a:endParaRPr/>
          </a:p>
          <a:p>
            <a:pPr indent="-342900" lvl="0" marL="457200" rtl="0" algn="l">
              <a:spcBef>
                <a:spcPts val="1000"/>
              </a:spcBef>
              <a:spcAft>
                <a:spcPts val="0"/>
              </a:spcAft>
              <a:buSzPts val="1800"/>
              <a:buChar char="-"/>
            </a:pPr>
            <a:r>
              <a:rPr lang="en"/>
              <a:t>Can be written or verbal</a:t>
            </a:r>
            <a:endParaRPr/>
          </a:p>
          <a:p>
            <a:pPr indent="-342900" lvl="0" marL="457200" rtl="0" algn="l">
              <a:spcBef>
                <a:spcPts val="1000"/>
              </a:spcBef>
              <a:spcAft>
                <a:spcPts val="1000"/>
              </a:spcAft>
              <a:buSzPts val="1800"/>
              <a:buChar char="-"/>
            </a:pPr>
            <a:r>
              <a:rPr lang="en"/>
              <a:t>It is about </a:t>
            </a:r>
            <a:r>
              <a:rPr i="1" lang="en"/>
              <a:t>communication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Why We Argue</a:t>
            </a:r>
            <a:endParaRPr/>
          </a:p>
        </p:txBody>
      </p:sp>
      <p:sp>
        <p:nvSpPr>
          <p:cNvPr id="71" name="Google Shape;71;p15"/>
          <p:cNvSpPr txBox="1"/>
          <p:nvPr>
            <p:ph idx="1" type="body"/>
          </p:nvPr>
        </p:nvSpPr>
        <p:spPr>
          <a:xfrm>
            <a:off x="311700" y="1152475"/>
            <a:ext cx="5003100" cy="34164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We argue for four main reasons:</a:t>
            </a:r>
            <a:endParaRPr/>
          </a:p>
          <a:p>
            <a:pPr indent="-317500" lvl="1" marL="914400" rtl="0" algn="l">
              <a:spcBef>
                <a:spcPts val="1000"/>
              </a:spcBef>
              <a:spcAft>
                <a:spcPts val="0"/>
              </a:spcAft>
              <a:buSzPts val="1400"/>
              <a:buChar char="-"/>
            </a:pPr>
            <a:r>
              <a:rPr lang="en"/>
              <a:t>Clarify thinking for ourselves or as a group</a:t>
            </a:r>
            <a:endParaRPr/>
          </a:p>
          <a:p>
            <a:pPr indent="-317500" lvl="1" marL="914400" rtl="0" algn="l">
              <a:spcBef>
                <a:spcPts val="1000"/>
              </a:spcBef>
              <a:spcAft>
                <a:spcPts val="0"/>
              </a:spcAft>
              <a:buSzPts val="1400"/>
              <a:buChar char="-"/>
            </a:pPr>
            <a:r>
              <a:rPr lang="en"/>
              <a:t>Explain or defend beliefs or behavior</a:t>
            </a:r>
            <a:endParaRPr/>
          </a:p>
          <a:p>
            <a:pPr indent="-317500" lvl="1" marL="914400" rtl="0" algn="l">
              <a:spcBef>
                <a:spcPts val="1000"/>
              </a:spcBef>
              <a:spcAft>
                <a:spcPts val="0"/>
              </a:spcAft>
              <a:buSzPts val="1400"/>
              <a:buChar char="-"/>
            </a:pPr>
            <a:r>
              <a:rPr lang="en"/>
              <a:t>Solve problems or make a judgement</a:t>
            </a:r>
            <a:endParaRPr/>
          </a:p>
          <a:p>
            <a:pPr indent="-317500" lvl="1" marL="914400" rtl="0" algn="l">
              <a:spcBef>
                <a:spcPts val="1000"/>
              </a:spcBef>
              <a:spcAft>
                <a:spcPts val="0"/>
              </a:spcAft>
              <a:buSzPts val="1400"/>
              <a:buChar char="-"/>
            </a:pPr>
            <a:r>
              <a:rPr lang="en"/>
              <a:t>For fun--it’s not always serious! </a:t>
            </a:r>
            <a:endParaRPr/>
          </a:p>
          <a:p>
            <a:pPr indent="-342900" lvl="0" marL="457200" rtl="0" algn="l">
              <a:spcBef>
                <a:spcPts val="1000"/>
              </a:spcBef>
              <a:spcAft>
                <a:spcPts val="0"/>
              </a:spcAft>
              <a:buSzPts val="1800"/>
              <a:buChar char="-"/>
            </a:pPr>
            <a:r>
              <a:rPr lang="en"/>
              <a:t>We are not all the same and do not think or agree on the same issues</a:t>
            </a:r>
            <a:endParaRPr/>
          </a:p>
          <a:p>
            <a:pPr indent="-342900" lvl="0" marL="457200" rtl="0" algn="l">
              <a:spcBef>
                <a:spcPts val="1000"/>
              </a:spcBef>
              <a:spcAft>
                <a:spcPts val="1000"/>
              </a:spcAft>
              <a:buSzPts val="1800"/>
              <a:buChar char="-"/>
            </a:pPr>
            <a:r>
              <a:rPr lang="en"/>
              <a:t>Arguing can bring light to issues to which other people are unfamiliar </a:t>
            </a:r>
            <a:endParaRPr/>
          </a:p>
        </p:txBody>
      </p:sp>
      <p:pic>
        <p:nvPicPr>
          <p:cNvPr id="72" name="Google Shape;72;p15"/>
          <p:cNvPicPr preferRelativeResize="0"/>
          <p:nvPr/>
        </p:nvPicPr>
        <p:blipFill>
          <a:blip r:embed="rId3">
            <a:alphaModFix/>
          </a:blip>
          <a:stretch>
            <a:fillRect/>
          </a:stretch>
        </p:blipFill>
        <p:spPr>
          <a:xfrm>
            <a:off x="5508450" y="1375525"/>
            <a:ext cx="3323851" cy="23924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Parts of an Argument</a:t>
            </a:r>
            <a:endParaRPr/>
          </a:p>
        </p:txBody>
      </p:sp>
      <p:sp>
        <p:nvSpPr>
          <p:cNvPr id="78" name="Google Shape;78;p16"/>
          <p:cNvSpPr txBox="1"/>
          <p:nvPr>
            <p:ph idx="1" type="body"/>
          </p:nvPr>
        </p:nvSpPr>
        <p:spPr>
          <a:xfrm>
            <a:off x="311700" y="16096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Four key components of an argument:</a:t>
            </a:r>
            <a:endParaRPr/>
          </a:p>
          <a:p>
            <a:pPr indent="-342900" lvl="0" marL="457200" rtl="0" algn="l">
              <a:spcBef>
                <a:spcPts val="1000"/>
              </a:spcBef>
              <a:spcAft>
                <a:spcPts val="0"/>
              </a:spcAft>
              <a:buSzPts val="1800"/>
              <a:buChar char="-"/>
            </a:pPr>
            <a:r>
              <a:rPr lang="en"/>
              <a:t>Claim: statements that are about what is or isn’t true and able to be argued.</a:t>
            </a:r>
            <a:endParaRPr/>
          </a:p>
          <a:p>
            <a:pPr indent="-342900" lvl="0" marL="457200" rtl="0" algn="l">
              <a:spcBef>
                <a:spcPts val="1000"/>
              </a:spcBef>
              <a:spcAft>
                <a:spcPts val="0"/>
              </a:spcAft>
              <a:buSzPts val="1800"/>
              <a:buChar char="-"/>
            </a:pPr>
            <a:r>
              <a:rPr lang="en"/>
              <a:t>Reason: “Because”--the support you give behind a claim.  </a:t>
            </a:r>
            <a:endParaRPr/>
          </a:p>
          <a:p>
            <a:pPr indent="-342900" lvl="0" marL="457200" rtl="0" algn="l">
              <a:spcBef>
                <a:spcPts val="1000"/>
              </a:spcBef>
              <a:spcAft>
                <a:spcPts val="0"/>
              </a:spcAft>
              <a:buSzPts val="1800"/>
              <a:buChar char="-"/>
            </a:pPr>
            <a:r>
              <a:rPr lang="en"/>
              <a:t>Support: the evidence that backs up the reason.</a:t>
            </a:r>
            <a:endParaRPr/>
          </a:p>
          <a:p>
            <a:pPr indent="-342900" lvl="0" marL="457200" rtl="0" algn="l">
              <a:spcBef>
                <a:spcPts val="1000"/>
              </a:spcBef>
              <a:spcAft>
                <a:spcPts val="1000"/>
              </a:spcAft>
              <a:buSzPts val="1800"/>
              <a:buChar char="-"/>
            </a:pPr>
            <a:r>
              <a:rPr lang="en"/>
              <a:t>Warrant</a:t>
            </a:r>
            <a:r>
              <a:rPr lang="en"/>
              <a:t>: inferences or assumptions that are connected to the claim</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Argument vs. Logic</a:t>
            </a:r>
            <a:endParaRPr/>
          </a:p>
        </p:txBody>
      </p:sp>
      <p:sp>
        <p:nvSpPr>
          <p:cNvPr id="84" name="Google Shape;84;p17"/>
          <p:cNvSpPr txBox="1"/>
          <p:nvPr>
            <p:ph idx="1" type="body"/>
          </p:nvPr>
        </p:nvSpPr>
        <p:spPr>
          <a:xfrm>
            <a:off x="311700" y="1152475"/>
            <a:ext cx="42603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Arguments are communication based.</a:t>
            </a:r>
            <a:endParaRPr/>
          </a:p>
          <a:p>
            <a:pPr indent="0" lvl="0" marL="0" rtl="0" algn="l">
              <a:spcBef>
                <a:spcPts val="1200"/>
              </a:spcBef>
              <a:spcAft>
                <a:spcPts val="0"/>
              </a:spcAft>
              <a:buNone/>
            </a:pPr>
            <a:r>
              <a:rPr lang="en"/>
              <a:t>Persuasion is the topline goal.</a:t>
            </a:r>
            <a:endParaRPr/>
          </a:p>
          <a:p>
            <a:pPr indent="0" lvl="0" marL="0" rtl="0" algn="l">
              <a:spcBef>
                <a:spcPts val="1200"/>
              </a:spcBef>
              <a:spcAft>
                <a:spcPts val="0"/>
              </a:spcAft>
              <a:buNone/>
            </a:pPr>
            <a:r>
              <a:rPr lang="en"/>
              <a:t>Arguments adapt to their audience.</a:t>
            </a:r>
            <a:endParaRPr/>
          </a:p>
          <a:p>
            <a:pPr indent="0" lvl="0" marL="0" rtl="0" algn="l">
              <a:spcBef>
                <a:spcPts val="1200"/>
              </a:spcBef>
              <a:spcAft>
                <a:spcPts val="1200"/>
              </a:spcAft>
              <a:buNone/>
            </a:pPr>
            <a:r>
              <a:rPr lang="en"/>
              <a:t>Arguments require establishing credibility.</a:t>
            </a:r>
            <a:endParaRPr/>
          </a:p>
        </p:txBody>
      </p:sp>
      <p:sp>
        <p:nvSpPr>
          <p:cNvPr id="85" name="Google Shape;85;p17"/>
          <p:cNvSpPr txBox="1"/>
          <p:nvPr>
            <p:ph idx="1" type="body"/>
          </p:nvPr>
        </p:nvSpPr>
        <p:spPr>
          <a:xfrm>
            <a:off x="4862725" y="2132725"/>
            <a:ext cx="42603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Logic is </a:t>
            </a:r>
            <a:r>
              <a:rPr lang="en"/>
              <a:t>philosophically </a:t>
            </a:r>
            <a:r>
              <a:rPr lang="en"/>
              <a:t>based. </a:t>
            </a:r>
            <a:endParaRPr/>
          </a:p>
          <a:p>
            <a:pPr indent="0" lvl="0" marL="0" rtl="0" algn="l">
              <a:spcBef>
                <a:spcPts val="1200"/>
              </a:spcBef>
              <a:spcAft>
                <a:spcPts val="0"/>
              </a:spcAft>
              <a:buNone/>
            </a:pPr>
            <a:r>
              <a:rPr lang="en"/>
              <a:t>It is the study of inferences, or the links within reasoning of an argument.</a:t>
            </a:r>
            <a:endParaRPr/>
          </a:p>
          <a:p>
            <a:pPr indent="0" lvl="0" marL="0" rtl="0" algn="l">
              <a:spcBef>
                <a:spcPts val="1200"/>
              </a:spcBef>
              <a:spcAft>
                <a:spcPts val="0"/>
              </a:spcAft>
              <a:buNone/>
            </a:pPr>
            <a:r>
              <a:rPr lang="en"/>
              <a:t>Logic examines the validity of claims and reasons.</a:t>
            </a:r>
            <a:endParaRPr/>
          </a:p>
          <a:p>
            <a:pPr indent="0" lvl="0" marL="0" rtl="0" algn="l">
              <a:spcBef>
                <a:spcPts val="1200"/>
              </a:spcBef>
              <a:spcAft>
                <a:spcPts val="1200"/>
              </a:spcAft>
              <a:buNone/>
            </a:pPr>
            <a:r>
              <a:rPr lang="en"/>
              <a:t>Studies inductive and deductive reasoning.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Logic Is An Element of Argumentation</a:t>
            </a:r>
            <a:endParaRPr/>
          </a:p>
        </p:txBody>
      </p:sp>
      <p:sp>
        <p:nvSpPr>
          <p:cNvPr id="91" name="Google Shape;91;p18"/>
          <p:cNvSpPr txBox="1"/>
          <p:nvPr>
            <p:ph idx="1" type="body"/>
          </p:nvPr>
        </p:nvSpPr>
        <p:spPr>
          <a:xfrm>
            <a:off x="311700" y="1152475"/>
            <a:ext cx="4881000" cy="36960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Char char="-"/>
            </a:pPr>
            <a:r>
              <a:rPr lang="en"/>
              <a:t>Deductive Reasoning: </a:t>
            </a:r>
            <a:endParaRPr/>
          </a:p>
          <a:p>
            <a:pPr indent="-310832" lvl="1" marL="914400" rtl="0" algn="l">
              <a:spcBef>
                <a:spcPts val="1000"/>
              </a:spcBef>
              <a:spcAft>
                <a:spcPts val="0"/>
              </a:spcAft>
              <a:buSzPct val="100000"/>
              <a:buChar char="-"/>
            </a:pPr>
            <a:r>
              <a:rPr lang="en"/>
              <a:t>Top-down, methodical approach</a:t>
            </a:r>
            <a:endParaRPr/>
          </a:p>
          <a:p>
            <a:pPr indent="-310832" lvl="1" marL="914400" rtl="0" algn="l">
              <a:spcBef>
                <a:spcPts val="1000"/>
              </a:spcBef>
              <a:spcAft>
                <a:spcPts val="0"/>
              </a:spcAft>
              <a:buSzPct val="100000"/>
              <a:buChar char="-"/>
            </a:pPr>
            <a:r>
              <a:rPr lang="en"/>
              <a:t>A specific conclusion follows a general theory</a:t>
            </a:r>
            <a:endParaRPr/>
          </a:p>
          <a:p>
            <a:pPr indent="-310832" lvl="1" marL="914400" rtl="0" algn="l">
              <a:spcBef>
                <a:spcPts val="1000"/>
              </a:spcBef>
              <a:spcAft>
                <a:spcPts val="0"/>
              </a:spcAft>
              <a:buSzPct val="100000"/>
              <a:buChar char="-"/>
            </a:pPr>
            <a:r>
              <a:rPr lang="en"/>
              <a:t>Your conclusion will be correct if every statement is correct.</a:t>
            </a:r>
            <a:endParaRPr/>
          </a:p>
          <a:p>
            <a:pPr indent="-310832" lvl="1" marL="914400" rtl="0" algn="l">
              <a:spcBef>
                <a:spcPts val="1000"/>
              </a:spcBef>
              <a:spcAft>
                <a:spcPts val="0"/>
              </a:spcAft>
              <a:buSzPct val="100000"/>
              <a:buChar char="-"/>
            </a:pPr>
            <a:r>
              <a:rPr lang="en"/>
              <a:t>“This specific thing is certain.”</a:t>
            </a:r>
            <a:endParaRPr/>
          </a:p>
          <a:p>
            <a:pPr indent="-334327" lvl="0" marL="457200" rtl="0" algn="l">
              <a:spcBef>
                <a:spcPts val="1000"/>
              </a:spcBef>
              <a:spcAft>
                <a:spcPts val="0"/>
              </a:spcAft>
              <a:buSzPct val="100000"/>
              <a:buChar char="-"/>
            </a:pPr>
            <a:r>
              <a:rPr lang="en"/>
              <a:t>Inductive Reasoning:</a:t>
            </a:r>
            <a:endParaRPr/>
          </a:p>
          <a:p>
            <a:pPr indent="-310832" lvl="1" marL="914400" rtl="0" algn="l">
              <a:spcBef>
                <a:spcPts val="1000"/>
              </a:spcBef>
              <a:spcAft>
                <a:spcPts val="0"/>
              </a:spcAft>
              <a:buSzPct val="100000"/>
              <a:buChar char="-"/>
            </a:pPr>
            <a:r>
              <a:rPr lang="en"/>
              <a:t>Bottom-up approach</a:t>
            </a:r>
            <a:endParaRPr/>
          </a:p>
          <a:p>
            <a:pPr indent="-310832" lvl="1" marL="914400" rtl="0" algn="l">
              <a:spcBef>
                <a:spcPts val="1000"/>
              </a:spcBef>
              <a:spcAft>
                <a:spcPts val="0"/>
              </a:spcAft>
              <a:buSzPct val="100000"/>
              <a:buChar char="-"/>
            </a:pPr>
            <a:r>
              <a:rPr lang="en"/>
              <a:t>Specific observations lead to a general conclusion</a:t>
            </a:r>
            <a:endParaRPr/>
          </a:p>
          <a:p>
            <a:pPr indent="-310832" lvl="1" marL="914400" rtl="0" algn="l">
              <a:spcBef>
                <a:spcPts val="1000"/>
              </a:spcBef>
              <a:spcAft>
                <a:spcPts val="0"/>
              </a:spcAft>
              <a:buSzPct val="100000"/>
              <a:buChar char="-"/>
            </a:pPr>
            <a:r>
              <a:rPr lang="en"/>
              <a:t>Even if your observations are correct, your conclusion may not be. </a:t>
            </a:r>
            <a:endParaRPr/>
          </a:p>
          <a:p>
            <a:pPr indent="-310832" lvl="1" marL="914400" rtl="0" algn="l">
              <a:spcBef>
                <a:spcPts val="1000"/>
              </a:spcBef>
              <a:spcAft>
                <a:spcPts val="1000"/>
              </a:spcAft>
              <a:buSzPct val="100000"/>
              <a:buChar char="-"/>
            </a:pPr>
            <a:r>
              <a:rPr lang="en"/>
              <a:t>“This specific thing is probable.”</a:t>
            </a:r>
            <a:endParaRPr/>
          </a:p>
        </p:txBody>
      </p:sp>
      <p:pic>
        <p:nvPicPr>
          <p:cNvPr id="92" name="Google Shape;92;p18"/>
          <p:cNvPicPr preferRelativeResize="0"/>
          <p:nvPr/>
        </p:nvPicPr>
        <p:blipFill>
          <a:blip r:embed="rId3">
            <a:alphaModFix/>
          </a:blip>
          <a:stretch>
            <a:fillRect/>
          </a:stretch>
        </p:blipFill>
        <p:spPr>
          <a:xfrm>
            <a:off x="5371600" y="1329688"/>
            <a:ext cx="3599625" cy="248412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9"/>
          <p:cNvSpPr txBox="1"/>
          <p:nvPr>
            <p:ph type="title"/>
          </p:nvPr>
        </p:nvSpPr>
        <p:spPr>
          <a:xfrm>
            <a:off x="311700" y="177045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5100"/>
              <a:t>What Is a Logical Fallacy?</a:t>
            </a:r>
            <a:endParaRPr sz="51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Understanding Logical Fallacies</a:t>
            </a:r>
            <a:endParaRPr/>
          </a:p>
        </p:txBody>
      </p:sp>
      <p:sp>
        <p:nvSpPr>
          <p:cNvPr id="103" name="Google Shape;103;p20"/>
          <p:cNvSpPr txBox="1"/>
          <p:nvPr>
            <p:ph idx="1" type="body"/>
          </p:nvPr>
        </p:nvSpPr>
        <p:spPr>
          <a:xfrm>
            <a:off x="4702000" y="1125350"/>
            <a:ext cx="4260300" cy="3736800"/>
          </a:xfrm>
          <a:prstGeom prst="rect">
            <a:avLst/>
          </a:prstGeom>
        </p:spPr>
        <p:txBody>
          <a:bodyPr anchorCtr="0" anchor="t" bIns="91425" lIns="91425" spcFirstLastPara="1" rIns="91425" wrap="square" tIns="91425">
            <a:normAutofit fontScale="92500"/>
          </a:bodyPr>
          <a:lstStyle/>
          <a:p>
            <a:pPr indent="-334327" lvl="0" marL="457200" rtl="0" algn="l">
              <a:spcBef>
                <a:spcPts val="0"/>
              </a:spcBef>
              <a:spcAft>
                <a:spcPts val="0"/>
              </a:spcAft>
              <a:buSzPct val="100000"/>
              <a:buChar char="-"/>
            </a:pPr>
            <a:r>
              <a:rPr lang="en"/>
              <a:t>Errors in logic that are so common that they have been given formal names.</a:t>
            </a:r>
            <a:endParaRPr/>
          </a:p>
          <a:p>
            <a:pPr indent="-334327" lvl="0" marL="457200" rtl="0" algn="l">
              <a:spcBef>
                <a:spcPts val="1000"/>
              </a:spcBef>
              <a:spcAft>
                <a:spcPts val="0"/>
              </a:spcAft>
              <a:buSzPct val="100000"/>
              <a:buChar char="-"/>
            </a:pPr>
            <a:r>
              <a:rPr lang="en"/>
              <a:t>Logical fallacies invalidate an argument</a:t>
            </a:r>
            <a:endParaRPr/>
          </a:p>
          <a:p>
            <a:pPr indent="-334327" lvl="0" marL="457200" rtl="0" algn="l">
              <a:spcBef>
                <a:spcPts val="1000"/>
              </a:spcBef>
              <a:spcAft>
                <a:spcPts val="0"/>
              </a:spcAft>
              <a:buSzPct val="100000"/>
              <a:buChar char="-"/>
            </a:pPr>
            <a:r>
              <a:rPr lang="en"/>
              <a:t>Understanding </a:t>
            </a:r>
            <a:r>
              <a:rPr lang="en"/>
              <a:t>logical</a:t>
            </a:r>
            <a:r>
              <a:rPr lang="en"/>
              <a:t> fallacies is helpful in argumentations for many reasons, including:</a:t>
            </a:r>
            <a:endParaRPr/>
          </a:p>
          <a:p>
            <a:pPr indent="-310832" lvl="1" marL="914400" rtl="0" algn="l">
              <a:spcBef>
                <a:spcPts val="1000"/>
              </a:spcBef>
              <a:spcAft>
                <a:spcPts val="0"/>
              </a:spcAft>
              <a:buSzPct val="100000"/>
              <a:buChar char="-"/>
            </a:pPr>
            <a:r>
              <a:rPr lang="en"/>
              <a:t>It helps you develop sounder arguments</a:t>
            </a:r>
            <a:endParaRPr/>
          </a:p>
          <a:p>
            <a:pPr indent="-310832" lvl="1" marL="914400" rtl="0" algn="l">
              <a:spcBef>
                <a:spcPts val="1000"/>
              </a:spcBef>
              <a:spcAft>
                <a:spcPts val="0"/>
              </a:spcAft>
              <a:buSzPct val="100000"/>
              <a:buChar char="-"/>
            </a:pPr>
            <a:r>
              <a:rPr lang="en"/>
              <a:t>You can identify gaps in logic in other people’s arguments</a:t>
            </a:r>
            <a:endParaRPr/>
          </a:p>
          <a:p>
            <a:pPr indent="-334327" lvl="0" marL="457200" rtl="0" algn="l">
              <a:spcBef>
                <a:spcPts val="1000"/>
              </a:spcBef>
              <a:spcAft>
                <a:spcPts val="1000"/>
              </a:spcAft>
              <a:buSzPct val="100000"/>
              <a:buChar char="-"/>
            </a:pPr>
            <a:r>
              <a:rPr lang="en"/>
              <a:t>There are </a:t>
            </a:r>
            <a:r>
              <a:rPr i="1" lang="en"/>
              <a:t>dozens</a:t>
            </a:r>
            <a:r>
              <a:rPr lang="en"/>
              <a:t> of types</a:t>
            </a:r>
            <a:endParaRPr/>
          </a:p>
        </p:txBody>
      </p:sp>
      <p:pic>
        <p:nvPicPr>
          <p:cNvPr id="104" name="Google Shape;104;p20"/>
          <p:cNvPicPr preferRelativeResize="0"/>
          <p:nvPr/>
        </p:nvPicPr>
        <p:blipFill>
          <a:blip r:embed="rId3">
            <a:alphaModFix/>
          </a:blip>
          <a:stretch>
            <a:fillRect/>
          </a:stretch>
        </p:blipFill>
        <p:spPr>
          <a:xfrm>
            <a:off x="308250" y="1360125"/>
            <a:ext cx="4267201" cy="307144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Common Logical Fallacies</a:t>
            </a:r>
            <a:endParaRPr/>
          </a:p>
        </p:txBody>
      </p:sp>
      <p:sp>
        <p:nvSpPr>
          <p:cNvPr id="110" name="Google Shape;110;p2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Ad Hominem: Discrediting an argument by attacking the source</a:t>
            </a:r>
            <a:endParaRPr/>
          </a:p>
          <a:p>
            <a:pPr indent="-342900" lvl="0" marL="457200" rtl="0" algn="l">
              <a:spcBef>
                <a:spcPts val="1000"/>
              </a:spcBef>
              <a:spcAft>
                <a:spcPts val="0"/>
              </a:spcAft>
              <a:buSzPts val="1800"/>
              <a:buChar char="-"/>
            </a:pPr>
            <a:r>
              <a:rPr lang="en"/>
              <a:t>Appeal to Authority: Citing an opinion made by someone well-known who has no expertise on the topic as a way to make a point </a:t>
            </a:r>
            <a:endParaRPr/>
          </a:p>
          <a:p>
            <a:pPr indent="-342900" lvl="0" marL="457200" rtl="0" algn="l">
              <a:spcBef>
                <a:spcPts val="1000"/>
              </a:spcBef>
              <a:spcAft>
                <a:spcPts val="0"/>
              </a:spcAft>
              <a:buSzPts val="1800"/>
              <a:buChar char="-"/>
            </a:pPr>
            <a:r>
              <a:rPr lang="en"/>
              <a:t>Appeal to Ignorance: Since something has not been proven wrong or false, it must therefore be true (or the opposite)</a:t>
            </a:r>
            <a:endParaRPr/>
          </a:p>
          <a:p>
            <a:pPr indent="-342900" lvl="0" marL="457200" rtl="0" algn="l">
              <a:spcBef>
                <a:spcPts val="1000"/>
              </a:spcBef>
              <a:spcAft>
                <a:spcPts val="0"/>
              </a:spcAft>
              <a:buSzPts val="1800"/>
              <a:buChar char="-"/>
            </a:pPr>
            <a:r>
              <a:rPr lang="en"/>
              <a:t>Bandwagon Fallacy: Using a popular opinion to convince someone of something, rather than arguing</a:t>
            </a:r>
            <a:endParaRPr/>
          </a:p>
          <a:p>
            <a:pPr indent="-342900" lvl="0" marL="457200" rtl="0" algn="l">
              <a:spcBef>
                <a:spcPts val="1000"/>
              </a:spcBef>
              <a:spcAft>
                <a:spcPts val="1000"/>
              </a:spcAft>
              <a:buSzPts val="1800"/>
              <a:buChar char="-"/>
            </a:pPr>
            <a:r>
              <a:rPr lang="en"/>
              <a:t>Vagueness: Being unclear in using a word or phrase in an argument</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