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Libre Franklin"/>
      <p:regular r:id="rId18"/>
      <p:bold r:id="rId19"/>
      <p:italic r:id="rId20"/>
      <p:boldItalic r:id="rId21"/>
    </p:embeddedFont>
    <p:embeddedFont>
      <p:font typeface="Dela Gothic One"/>
      <p:regular r:id="rId22"/>
    </p:embeddedFont>
    <p:embeddedFont>
      <p:font typeface="Average"/>
      <p:regular r:id="rId23"/>
    </p:embeddedFont>
    <p:embeddedFont>
      <p:font typeface="Syne"/>
      <p:regular r:id="rId24"/>
      <p:bold r:id="rId25"/>
    </p:embeddedFont>
    <p:embeddedFont>
      <p:font typeface="Oswal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ibreFranklin-italic.fntdata"/><Relationship Id="rId22" Type="http://schemas.openxmlformats.org/officeDocument/2006/relationships/font" Target="fonts/DelaGothicOne-regular.fntdata"/><Relationship Id="rId21" Type="http://schemas.openxmlformats.org/officeDocument/2006/relationships/font" Target="fonts/LibreFranklin-boldItalic.fntdata"/><Relationship Id="rId24" Type="http://schemas.openxmlformats.org/officeDocument/2006/relationships/font" Target="fonts/Syne-regular.fntdata"/><Relationship Id="rId23" Type="http://schemas.openxmlformats.org/officeDocument/2006/relationships/font" Target="fonts/Average-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swald-regular.fntdata"/><Relationship Id="rId25" Type="http://schemas.openxmlformats.org/officeDocument/2006/relationships/font" Target="fonts/Syne-bold.fntdata"/><Relationship Id="rId27"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LibreFranklin-bold.fntdata"/><Relationship Id="rId18" Type="http://schemas.openxmlformats.org/officeDocument/2006/relationships/font" Target="fonts/LibreFranklin-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ctforyouth.net/adolescence/demographics/" TargetMode="External"/><Relationship Id="rId3" Type="http://schemas.openxmlformats.org/officeDocument/2006/relationships/hyperlink" Target="https://mhanational.org/issues/state-mental-health-america" TargetMode="External"/><Relationship Id="rId4" Type="http://schemas.openxmlformats.org/officeDocument/2006/relationships/hyperlink" Target="https://www.thezebra.com/resources/research/mental-health-statistics/#teen-mental-health" TargetMode="External"/><Relationship Id="rId11" Type="http://schemas.openxmlformats.org/officeDocument/2006/relationships/hyperlink" Target="https://www.columbiapsychiatry.org/news/positive-adult-relationships-during-childhood-lowers-risk-depression-anxiety#:~:text=%E2%80%9COur%20study%20demonstrates%20that%20children,perceived%20stress%20later%20in%20life.%E2%80%9D" TargetMode="External"/><Relationship Id="rId10" Type="http://schemas.openxmlformats.org/officeDocument/2006/relationships/hyperlink" Target="https://www.thetrevorproject.org/research%20%20%20%20%20%20briefs/accepting-adults-reduce-suicide-attempts-among-lgbtq-youth/" TargetMode="External"/><Relationship Id="rId12" Type="http://schemas.openxmlformats.org/officeDocument/2006/relationships/hyperlink" Target="https://thehill.com/changing-america/well-being/mental-health/3828861-parents-worry-about-growing-post-pandemic-youth-mental-health-crisis/" TargetMode="External"/><Relationship Id="rId9" Type="http://schemas.openxmlformats.org/officeDocument/2006/relationships/hyperlink" Target="https://chadd.org/about-adhd/general-prevalence/" TargetMode="External"/><Relationship Id="rId5" Type="http://schemas.openxmlformats.org/officeDocument/2006/relationships/hyperlink" Target="https://www.cdc.gov/healthyyouth/data/yrbs/pdf/trendsreport.pdf" TargetMode="External"/><Relationship Id="rId6" Type="http://schemas.openxmlformats.org/officeDocument/2006/relationships/hyperlink" Target="https://www.pewresearch.org/social-%20%20%20%20%20%20trends/2020/05/14/on-the-cusp-of-adulthood-and-facing-an-uncertain-future-what-we-know-about-gen-z-so-far-2/" TargetMode="External"/><Relationship Id="rId7" Type="http://schemas.openxmlformats.org/officeDocument/2006/relationships/hyperlink" Target="https://www.cdc.gov/mmwr/volumes/72/ss/ss7202a1.htm?s_cid=ss7202a1_w" TargetMode="External"/><Relationship Id="rId8" Type="http://schemas.openxmlformats.org/officeDocument/2006/relationships/hyperlink" Target="https://mhanational.org/issues/state-mental-health-america"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ndenaststore.com/featured/hey-kids-ward-sutton.htm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ecf.org/blog/generation-z-and-mental-health"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data in this presentation are compiled from several resources. They are all listed here for your use as desired:</a:t>
            </a:r>
            <a:endParaRPr/>
          </a:p>
          <a:p>
            <a:pPr indent="0" lvl="0" marL="0" rtl="0" algn="l">
              <a:spcBef>
                <a:spcPts val="0"/>
              </a:spcBef>
              <a:spcAft>
                <a:spcPts val="0"/>
              </a:spcAft>
              <a:buNone/>
            </a:pPr>
            <a:r>
              <a:t/>
            </a:r>
            <a:endParaRPr>
              <a:solidFill>
                <a:schemeClr val="dk1"/>
              </a:solidFill>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2">
                  <a:extLst>
                    <a:ext uri="{A12FA001-AC4F-418D-AE19-62706E023703}">
                      <ahyp:hlinkClr val="tx"/>
                    </a:ext>
                  </a:extLst>
                </a:hlinkClick>
              </a:rPr>
              <a:t>Demographic Info</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3">
                  <a:extLst>
                    <a:ext uri="{A12FA001-AC4F-418D-AE19-62706E023703}">
                      <ahyp:hlinkClr val="tx"/>
                    </a:ext>
                  </a:extLst>
                </a:hlinkClick>
              </a:rPr>
              <a:t>Mental Health America: Youth Mental Health Data</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4">
                  <a:extLst>
                    <a:ext uri="{A12FA001-AC4F-418D-AE19-62706E023703}">
                      <ahyp:hlinkClr val="tx"/>
                    </a:ext>
                  </a:extLst>
                </a:hlinkClick>
              </a:rPr>
              <a:t>Teen Mental Health Data</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5">
                  <a:extLst>
                    <a:ext uri="{A12FA001-AC4F-418D-AE19-62706E023703}">
                      <ahyp:hlinkClr val="tx"/>
                    </a:ext>
                  </a:extLst>
                </a:hlinkClick>
              </a:rPr>
              <a:t>CDC Youth Risk Behavior Survey</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6">
                  <a:extLst>
                    <a:ext uri="{A12FA001-AC4F-418D-AE19-62706E023703}">
                      <ahyp:hlinkClr val="tx"/>
                    </a:ext>
                  </a:extLst>
                </a:hlinkClick>
              </a:rPr>
              <a:t>PEW Research: What We Know About Gen Z So Far</a:t>
            </a:r>
            <a:endParaRPr>
              <a:solidFill>
                <a:schemeClr val="dk1"/>
              </a:solidFill>
            </a:endParaRPr>
          </a:p>
          <a:p>
            <a:pPr indent="0" lvl="0" marL="0" rtl="0" algn="l">
              <a:spcBef>
                <a:spcPts val="0"/>
              </a:spcBef>
              <a:spcAft>
                <a:spcPts val="0"/>
              </a:spcAft>
              <a:buNone/>
            </a:pPr>
            <a:r>
              <a:t/>
            </a:r>
            <a:endParaRPr b="1"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7">
                  <a:extLst>
                    <a:ext uri="{A12FA001-AC4F-418D-AE19-62706E023703}">
                      <ahyp:hlinkClr val="tx"/>
                    </a:ext>
                  </a:extLst>
                </a:hlinkClick>
              </a:rPr>
              <a:t>Autism Spectrum Disorder Research from the Centers for Disease Control</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8">
                  <a:extLst>
                    <a:ext uri="{A12FA001-AC4F-418D-AE19-62706E023703}">
                      <ahyp:hlinkClr val="tx"/>
                    </a:ext>
                  </a:extLst>
                </a:hlinkClick>
              </a:rPr>
              <a:t>Mental Health America: Youth Mental Health Data</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9">
                  <a:extLst>
                    <a:ext uri="{A12FA001-AC4F-418D-AE19-62706E023703}">
                      <ahyp:hlinkClr val="tx"/>
                    </a:ext>
                  </a:extLst>
                </a:hlinkClick>
              </a:rPr>
              <a:t>Children and Adults with Attention-Deficit, Hyperactivity Disorder data</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10">
                  <a:extLst>
                    <a:ext uri="{A12FA001-AC4F-418D-AE19-62706E023703}">
                      <ahyp:hlinkClr val="tx"/>
                    </a:ext>
                  </a:extLst>
                </a:hlinkClick>
              </a:rPr>
              <a:t>Adult support for LGBTQ+ youth via the Trevor Project</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11">
                  <a:extLst>
                    <a:ext uri="{A12FA001-AC4F-418D-AE19-62706E023703}">
                      <ahyp:hlinkClr val="tx"/>
                    </a:ext>
                  </a:extLst>
                </a:hlinkClick>
              </a:rPr>
              <a:t>Relationships with Caring Adults During Childhood Provide a Buffer</a:t>
            </a:r>
            <a:endParaRPr sz="1200">
              <a:solidFill>
                <a:schemeClr val="dk1"/>
              </a:solidFill>
              <a:latin typeface="Syne"/>
              <a:ea typeface="Syne"/>
              <a:cs typeface="Syne"/>
              <a:sym typeface="Syne"/>
            </a:endParaRPr>
          </a:p>
          <a:p>
            <a:pPr indent="-304800" lvl="0" marL="457200" rtl="0" algn="l">
              <a:spcBef>
                <a:spcPts val="0"/>
              </a:spcBef>
              <a:spcAft>
                <a:spcPts val="0"/>
              </a:spcAft>
              <a:buClr>
                <a:schemeClr val="dk1"/>
              </a:buClr>
              <a:buSzPts val="1200"/>
              <a:buFont typeface="Syne"/>
              <a:buChar char="●"/>
            </a:pPr>
            <a:r>
              <a:rPr lang="en" sz="1200" u="sng">
                <a:solidFill>
                  <a:schemeClr val="dk1"/>
                </a:solidFill>
                <a:latin typeface="Syne"/>
                <a:ea typeface="Syne"/>
                <a:cs typeface="Syne"/>
                <a:sym typeface="Syne"/>
                <a:hlinkClick r:id="rId12">
                  <a:extLst>
                    <a:ext uri="{A12FA001-AC4F-418D-AE19-62706E023703}">
                      <ahyp:hlinkClr val="tx"/>
                    </a:ext>
                  </a:extLst>
                </a:hlinkClick>
              </a:rPr>
              <a:t>Parents Are Worried About Growing Youth Mental Health Crisis After COVID</a:t>
            </a:r>
            <a:endParaRPr sz="1200">
              <a:solidFill>
                <a:schemeClr val="dk1"/>
              </a:solidFill>
              <a:latin typeface="Syne"/>
              <a:ea typeface="Syne"/>
              <a:cs typeface="Syne"/>
              <a:sym typeface="Syne"/>
            </a:endParaRPr>
          </a:p>
          <a:p>
            <a:pPr indent="0" lvl="0" marL="0" rtl="0" algn="l">
              <a:spcBef>
                <a:spcPts val="0"/>
              </a:spcBef>
              <a:spcAft>
                <a:spcPts val="0"/>
              </a:spcAft>
              <a:buNone/>
            </a:pPr>
            <a:r>
              <a:t/>
            </a:r>
            <a:endParaRPr b="1" sz="1200">
              <a:solidFill>
                <a:schemeClr val="lt1"/>
              </a:solidFill>
              <a:latin typeface="Syne"/>
              <a:ea typeface="Syne"/>
              <a:cs typeface="Syne"/>
              <a:sym typeface="Syne"/>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fe413138b3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fe413138b3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fe413138b3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fe413138b3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if they know what these phrases mean and/or if they have heard them before. This will set the stage for the next Slide Deck on </a:t>
            </a:r>
            <a:r>
              <a:rPr lang="en"/>
              <a:t>why</a:t>
            </a:r>
            <a:r>
              <a:rPr lang="en"/>
              <a:t> books have been banned and challenged and it will show up again in that deck.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Books that fall within these three broad categories are those which have been targeted the most.</a:t>
            </a:r>
            <a:endParaRPr/>
          </a:p>
          <a:p>
            <a:pPr indent="-298450" lvl="0" marL="457200" rtl="0" algn="l">
              <a:spcBef>
                <a:spcPts val="0"/>
              </a:spcBef>
              <a:spcAft>
                <a:spcPts val="0"/>
              </a:spcAft>
              <a:buSzPts val="1100"/>
              <a:buChar char="-"/>
            </a:pPr>
            <a:r>
              <a:rPr lang="en"/>
              <a:t>Critical Race Theory (CRT) is an academic concept taught in higher education that examines the ways race interacts with every facet and aspect of life. However, as applied in today’s context, it’s used to describe any and all education or materials that explore race and especially the history of racism in America. </a:t>
            </a:r>
            <a:endParaRPr/>
          </a:p>
          <a:p>
            <a:pPr indent="-298450" lvl="0" marL="457200" rtl="0" algn="l">
              <a:spcBef>
                <a:spcPts val="0"/>
              </a:spcBef>
              <a:spcAft>
                <a:spcPts val="0"/>
              </a:spcAft>
              <a:buSzPts val="1100"/>
              <a:buChar char="-"/>
            </a:pPr>
            <a:r>
              <a:rPr lang="en"/>
              <a:t>Comprehensive Sexuality Education (CSE) is an intentionally erroneous name for sexual education and gender studies. The complaints about CSE emerged from several states implementing new guidelines on sexual education in public schools that are far more robust and inclusive. But instead of calling it comprehensive sexual education, which is what it is, because these new laws include needing to discuss LGBTQ+ people and sexuality, it was reframed as sexuality education to stoke moral panic. This is where some of the rhetoric about grooming and about how teachers and librarians are trying to transition children came from. CSE also includes discussion of things like sexual violence, a common target of book banners. </a:t>
            </a:r>
            <a:endParaRPr/>
          </a:p>
          <a:p>
            <a:pPr indent="-298450" lvl="0" marL="457200" rtl="0" algn="l">
              <a:spcBef>
                <a:spcPts val="0"/>
              </a:spcBef>
              <a:spcAft>
                <a:spcPts val="0"/>
              </a:spcAft>
              <a:buSzPts val="1100"/>
              <a:buChar char="-"/>
            </a:pPr>
            <a:r>
              <a:rPr lang="en"/>
              <a:t>Social Emotional Learning (SEL) is not a new concept. It’s the same as earlier movements to promote individual self-esteem and worth in schools. This is primarily your arena for mental health and wellness materials.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of these phrases are going to emerge again and again. They will become very evident as we move through discussing the themes of book bans.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Comic by William Sutton for Conde Nast </a:t>
            </a:r>
            <a:r>
              <a:rPr lang="en" u="sng">
                <a:solidFill>
                  <a:schemeClr val="hlink"/>
                </a:solidFill>
                <a:hlinkClick r:id="rId2"/>
              </a:rPr>
              <a:t>https://condenaststore.com/featured/hey-kids-ward-sutton.html</a:t>
            </a:r>
            <a:r>
              <a:rPr lang="en"/>
              <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fe30303533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fe30303533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Books are a target because they are an opportunity to attempt erasing the realities of social, political, and demographic change. The books targeted are those which represent the world as young people know it, see it, and aim to continue creating progress within. Books are an easy target because if the books are inaccessible, that’s one less means of learning, sharing, and opening up dialog.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Book removal allows the manipulation of context. What happens if all of the LGBTQ+ books are red labeled in a library? They’re seen as dangerous. If those books are simply removed, they’re gone and not there at all. The context has been purposefully changed, despite the fact that LGBTQ+ people make up *at least* 25% of young people.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fe3030353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fe3030353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to share some of what they think is the reason we have “generations” of people in America. What makes someone part of one generation and not another? What do these generations share or not share?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fe3030353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fe3030353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Demographically speaking, Gen Z and Gen Alpha are very similar. Since research and data on the youngest generation is not as robust as it is for Gen Z–that’s because they’re often still too young to be surveyed or researched–most of the data is specific to Gen Z but applicable to Gen Alpha.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we say “shared,” of course, we mean shared. These things are not universal, nor do they necessarily translate to every person’s lived experience. As always, sociopolitical privilege plays a role in who even gets to have some of these shared experiences and who bears the brunt of the harsher ones more.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fe3030353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fe3030353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Ask students if any of this surprises them at all and/or if they think that generational alpha looks similar to this or even more diverse.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Of note, the 21% self-identifying as LGBTQ+ is important to emphasize that it is self-report. The number is likely much higher because of how much stigma and fear there is about coming out. Moreover, because gender and sexuality are fluid, things change over the course of any one person’s life.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Information about generation z’s mental health: </a:t>
            </a:r>
            <a:r>
              <a:rPr lang="en" u="sng">
                <a:solidFill>
                  <a:schemeClr val="hlink"/>
                </a:solidFill>
                <a:hlinkClick r:id="rId2"/>
              </a:rPr>
              <a:t>https://www.aecf.org/blog/generation-z-and-mental-health</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Data is from PEW Research.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fe413138b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fe413138b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Getting data on those under the age of 12, as mentioned before, is difficult if not impossible.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fe413138b3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fe413138b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fe413138b3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fe413138b3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And during covid, ER trips for mental health reasons went up 24% among kids 5-11 between March and October 2020, and rose 31% among teenagers. Suspected suicide attempts in girls rose 51% in early 2021.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fe413138b3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fe413138b3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why it is important to question the increase of diagnoses of various neurodivergence in girls and youth of color. Is it because they’ve been ignored before and this is a course correction? Is it because the standard by which these diagnoses are made is the average cishet straight white male?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It’s worth mentioning here that diagnoses like these and those in previous slides can be tricky from the medical perspective, too. Often, mental health therapists HAVE to record a diagnosis in order for a client’s insurance to pay for the session. This means that a lot of counselors are marking a diagnosis, even if their client might not meet all of the DSM hallmarks. That’s an ethical issue within a managed healthcare system (and most clinicians who do this choose the “least stigmatizing” diagnoses to help their client and that </a:t>
            </a:r>
            <a:r>
              <a:rPr lang="en"/>
              <a:t>diagnosis</a:t>
            </a:r>
            <a:r>
              <a:rPr lang="en"/>
              <a:t> can always be updated through the process).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fe3030353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fe3030353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 every one of these will be applicable to every person. That’s </a:t>
            </a:r>
            <a:r>
              <a:rPr lang="en"/>
              <a:t>really important to hammer home. One of the big arguments coming from the groups eager to ban books is that there’s been a push to diagnose young people with all kinds of problems and to “indoctrinate” them with ideas that they are a certain way or not (i.e., they’re healing from trauma or they’re worried about climate change that those same people deny is real). Instead, the purpose of this is to acknowledge there is are a LOT of reasons why young people are not okay right now. It’s not a simple nor single response.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but a sample of what generation z/alpha are dealing with or thinking about or worrying about. And so often, this is stuff they’re seeing right in their own families and it carries with them.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133799" y="934425"/>
            <a:ext cx="90102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20">
                <a:latin typeface="Dela Gothic One"/>
                <a:ea typeface="Dela Gothic One"/>
                <a:cs typeface="Dela Gothic One"/>
                <a:sym typeface="Dela Gothic One"/>
              </a:rPr>
              <a:t> The Demographics </a:t>
            </a:r>
            <a:endParaRPr sz="3320">
              <a:latin typeface="Dela Gothic One"/>
              <a:ea typeface="Dela Gothic One"/>
              <a:cs typeface="Dela Gothic One"/>
              <a:sym typeface="Dela Gothic One"/>
            </a:endParaRPr>
          </a:p>
          <a:p>
            <a:pPr indent="0" lvl="0" marL="0" rtl="0" algn="ctr">
              <a:spcBef>
                <a:spcPts val="0"/>
              </a:spcBef>
              <a:spcAft>
                <a:spcPts val="0"/>
              </a:spcAft>
              <a:buSzPts val="990"/>
              <a:buNone/>
            </a:pPr>
            <a:r>
              <a:rPr lang="en" sz="3320">
                <a:latin typeface="Dela Gothic One"/>
                <a:ea typeface="Dela Gothic One"/>
                <a:cs typeface="Dela Gothic One"/>
                <a:sym typeface="Dela Gothic One"/>
              </a:rPr>
              <a:t>and Mental Health of </a:t>
            </a:r>
            <a:endParaRPr sz="3320">
              <a:latin typeface="Dela Gothic One"/>
              <a:ea typeface="Dela Gothic One"/>
              <a:cs typeface="Dela Gothic One"/>
              <a:sym typeface="Dela Gothic One"/>
            </a:endParaRPr>
          </a:p>
          <a:p>
            <a:pPr indent="0" lvl="0" marL="0" rtl="0" algn="ctr">
              <a:spcBef>
                <a:spcPts val="0"/>
              </a:spcBef>
              <a:spcAft>
                <a:spcPts val="0"/>
              </a:spcAft>
              <a:buSzPts val="990"/>
              <a:buNone/>
            </a:pPr>
            <a:r>
              <a:rPr lang="en" sz="3320">
                <a:latin typeface="Dela Gothic One"/>
                <a:ea typeface="Dela Gothic One"/>
                <a:cs typeface="Dela Gothic One"/>
                <a:sym typeface="Dela Gothic One"/>
              </a:rPr>
              <a:t>Generation Z &amp; Generation Alpha</a:t>
            </a:r>
            <a:endParaRPr sz="3320">
              <a:latin typeface="Dela Gothic One"/>
              <a:ea typeface="Dela Gothic One"/>
              <a:cs typeface="Dela Gothic One"/>
              <a:sym typeface="Dela Gothic On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Dela Gothic One"/>
                <a:ea typeface="Dela Gothic One"/>
                <a:cs typeface="Dela Gothic One"/>
                <a:sym typeface="Dela Gothic One"/>
              </a:rPr>
              <a:t>Then There’s This…</a:t>
            </a:r>
            <a:endParaRPr>
              <a:latin typeface="Dela Gothic One"/>
              <a:ea typeface="Dela Gothic One"/>
              <a:cs typeface="Dela Gothic One"/>
              <a:sym typeface="Dela Gothic One"/>
            </a:endParaRPr>
          </a:p>
        </p:txBody>
      </p:sp>
      <p:sp>
        <p:nvSpPr>
          <p:cNvPr id="159" name="Google Shape;159;p22"/>
          <p:cNvSpPr txBox="1"/>
          <p:nvPr>
            <p:ph idx="1" type="body"/>
          </p:nvPr>
        </p:nvSpPr>
        <p:spPr>
          <a:xfrm>
            <a:off x="4572000" y="1152475"/>
            <a:ext cx="42603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b="1" lang="en">
                <a:latin typeface="Syne"/>
                <a:ea typeface="Syne"/>
                <a:cs typeface="Syne"/>
                <a:sym typeface="Syne"/>
              </a:rPr>
              <a:t>Disappearing Third Places</a:t>
            </a:r>
            <a:r>
              <a:rPr lang="en">
                <a:latin typeface="Syne"/>
                <a:ea typeface="Syne"/>
                <a:cs typeface="Syne"/>
                <a:sym typeface="Syne"/>
              </a:rPr>
              <a:t>: Where do you hang out when you’re not at home or school? </a:t>
            </a:r>
            <a:endParaRPr>
              <a:latin typeface="Syne"/>
              <a:ea typeface="Syne"/>
              <a:cs typeface="Syne"/>
              <a:sym typeface="Syne"/>
            </a:endParaRPr>
          </a:p>
          <a:p>
            <a:pPr indent="-334327" lvl="0" marL="457200" rtl="0" algn="l">
              <a:spcBef>
                <a:spcPts val="1000"/>
              </a:spcBef>
              <a:spcAft>
                <a:spcPts val="0"/>
              </a:spcAft>
              <a:buSzPct val="100000"/>
              <a:buChar char="-"/>
            </a:pPr>
            <a:r>
              <a:rPr b="1" lang="en">
                <a:latin typeface="Syne"/>
                <a:ea typeface="Syne"/>
                <a:cs typeface="Syne"/>
                <a:sym typeface="Syne"/>
              </a:rPr>
              <a:t>A Broken System</a:t>
            </a:r>
            <a:r>
              <a:rPr lang="en">
                <a:latin typeface="Syne"/>
                <a:ea typeface="Syne"/>
                <a:cs typeface="Syne"/>
                <a:sym typeface="Syne"/>
              </a:rPr>
              <a:t>: </a:t>
            </a:r>
            <a:r>
              <a:rPr i="1" lang="en">
                <a:latin typeface="Syne"/>
                <a:ea typeface="Syne"/>
                <a:cs typeface="Syne"/>
                <a:sym typeface="Syne"/>
              </a:rPr>
              <a:t>Where </a:t>
            </a:r>
            <a:r>
              <a:rPr lang="en">
                <a:latin typeface="Syne"/>
                <a:ea typeface="Syne"/>
                <a:cs typeface="Syne"/>
                <a:sym typeface="Syne"/>
              </a:rPr>
              <a:t>can kids and teens be kids and teens? </a:t>
            </a:r>
            <a:endParaRPr>
              <a:latin typeface="Syne"/>
              <a:ea typeface="Syne"/>
              <a:cs typeface="Syne"/>
              <a:sym typeface="Syne"/>
            </a:endParaRPr>
          </a:p>
          <a:p>
            <a:pPr indent="-334327" lvl="0" marL="457200" rtl="0" algn="l">
              <a:spcBef>
                <a:spcPts val="1000"/>
              </a:spcBef>
              <a:spcAft>
                <a:spcPts val="1000"/>
              </a:spcAft>
              <a:buSzPct val="100000"/>
              <a:buChar char="-"/>
            </a:pPr>
            <a:r>
              <a:rPr b="1" lang="en">
                <a:latin typeface="Syne"/>
                <a:ea typeface="Syne"/>
                <a:cs typeface="Syne"/>
                <a:sym typeface="Syne"/>
              </a:rPr>
              <a:t>Banning Truth</a:t>
            </a:r>
            <a:r>
              <a:rPr lang="en">
                <a:latin typeface="Syne"/>
                <a:ea typeface="Syne"/>
                <a:cs typeface="Syne"/>
                <a:sym typeface="Syne"/>
              </a:rPr>
              <a:t>: Everything is political, including the actual factual truth. But by banning entire swaths of education through legislation and local pressure, the truth gets further buried, forcing you to constantly assess what is and is not real.</a:t>
            </a:r>
            <a:endParaRPr>
              <a:latin typeface="Syne"/>
              <a:ea typeface="Syne"/>
              <a:cs typeface="Syne"/>
              <a:sym typeface="Syne"/>
            </a:endParaRPr>
          </a:p>
        </p:txBody>
      </p:sp>
      <p:pic>
        <p:nvPicPr>
          <p:cNvPr id="160" name="Google Shape;160;p22"/>
          <p:cNvPicPr preferRelativeResize="0"/>
          <p:nvPr/>
        </p:nvPicPr>
        <p:blipFill>
          <a:blip r:embed="rId3">
            <a:alphaModFix/>
          </a:blip>
          <a:stretch>
            <a:fillRect/>
          </a:stretch>
        </p:blipFill>
        <p:spPr>
          <a:xfrm>
            <a:off x="259400" y="1324950"/>
            <a:ext cx="4267201" cy="307144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Dela Gothic One"/>
                <a:ea typeface="Dela Gothic One"/>
                <a:cs typeface="Dela Gothic One"/>
                <a:sym typeface="Dela Gothic One"/>
              </a:rPr>
              <a:t>Three Phrases to Know</a:t>
            </a:r>
            <a:endParaRPr>
              <a:latin typeface="Dela Gothic One"/>
              <a:ea typeface="Dela Gothic One"/>
              <a:cs typeface="Dela Gothic One"/>
              <a:sym typeface="Dela Gothic One"/>
            </a:endParaRPr>
          </a:p>
        </p:txBody>
      </p:sp>
      <p:sp>
        <p:nvSpPr>
          <p:cNvPr id="166" name="Google Shape;166;p23"/>
          <p:cNvSpPr txBox="1"/>
          <p:nvPr>
            <p:ph idx="1" type="body"/>
          </p:nvPr>
        </p:nvSpPr>
        <p:spPr>
          <a:xfrm>
            <a:off x="311700" y="1914475"/>
            <a:ext cx="4260300" cy="17406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Syne"/>
              <a:buChar char="-"/>
            </a:pPr>
            <a:r>
              <a:rPr lang="en">
                <a:latin typeface="Syne"/>
                <a:ea typeface="Syne"/>
                <a:cs typeface="Syne"/>
                <a:sym typeface="Syne"/>
              </a:rPr>
              <a:t>Critical Race Theory</a:t>
            </a:r>
            <a:endParaRPr>
              <a:latin typeface="Syne"/>
              <a:ea typeface="Syne"/>
              <a:cs typeface="Syne"/>
              <a:sym typeface="Syne"/>
            </a:endParaRPr>
          </a:p>
          <a:p>
            <a:pPr indent="-342900" lvl="0" marL="457200" rtl="0" algn="l">
              <a:spcBef>
                <a:spcPts val="1000"/>
              </a:spcBef>
              <a:spcAft>
                <a:spcPts val="0"/>
              </a:spcAft>
              <a:buSzPts val="1800"/>
              <a:buFont typeface="Syne"/>
              <a:buChar char="-"/>
            </a:pPr>
            <a:r>
              <a:rPr lang="en">
                <a:latin typeface="Syne"/>
                <a:ea typeface="Syne"/>
                <a:cs typeface="Syne"/>
                <a:sym typeface="Syne"/>
              </a:rPr>
              <a:t>Comprehensive Sexuality Education</a:t>
            </a:r>
            <a:endParaRPr>
              <a:latin typeface="Syne"/>
              <a:ea typeface="Syne"/>
              <a:cs typeface="Syne"/>
              <a:sym typeface="Syne"/>
            </a:endParaRPr>
          </a:p>
          <a:p>
            <a:pPr indent="-342900" lvl="0" marL="457200" rtl="0" algn="l">
              <a:spcBef>
                <a:spcPts val="1000"/>
              </a:spcBef>
              <a:spcAft>
                <a:spcPts val="1000"/>
              </a:spcAft>
              <a:buSzPts val="1800"/>
              <a:buFont typeface="Syne"/>
              <a:buChar char="-"/>
            </a:pPr>
            <a:r>
              <a:rPr lang="en">
                <a:latin typeface="Syne"/>
                <a:ea typeface="Syne"/>
                <a:cs typeface="Syne"/>
                <a:sym typeface="Syne"/>
              </a:rPr>
              <a:t>Social Emotional Learning</a:t>
            </a:r>
            <a:endParaRPr>
              <a:latin typeface="Syne"/>
              <a:ea typeface="Syne"/>
              <a:cs typeface="Syne"/>
              <a:sym typeface="Syne"/>
            </a:endParaRPr>
          </a:p>
        </p:txBody>
      </p:sp>
      <p:pic>
        <p:nvPicPr>
          <p:cNvPr id="167" name="Google Shape;167;p23"/>
          <p:cNvPicPr preferRelativeResize="0"/>
          <p:nvPr/>
        </p:nvPicPr>
        <p:blipFill>
          <a:blip r:embed="rId3">
            <a:alphaModFix/>
          </a:blip>
          <a:stretch>
            <a:fillRect/>
          </a:stretch>
        </p:blipFill>
        <p:spPr>
          <a:xfrm>
            <a:off x="4531848" y="1184300"/>
            <a:ext cx="4145100" cy="35655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300"/>
              <a:t>Why Books? Why Now?</a:t>
            </a:r>
            <a:endParaRPr sz="3300"/>
          </a:p>
        </p:txBody>
      </p:sp>
      <p:sp>
        <p:nvSpPr>
          <p:cNvPr id="173" name="Google Shape;173;p24"/>
          <p:cNvSpPr/>
          <p:nvPr/>
        </p:nvSpPr>
        <p:spPr>
          <a:xfrm>
            <a:off x="1236150" y="1428075"/>
            <a:ext cx="2924400" cy="2724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rage"/>
              <a:ea typeface="Average"/>
              <a:cs typeface="Average"/>
              <a:sym typeface="Average"/>
            </a:endParaRPr>
          </a:p>
        </p:txBody>
      </p:sp>
      <p:sp>
        <p:nvSpPr>
          <p:cNvPr id="174" name="Google Shape;174;p24"/>
          <p:cNvSpPr/>
          <p:nvPr/>
        </p:nvSpPr>
        <p:spPr>
          <a:xfrm>
            <a:off x="4983450" y="1428075"/>
            <a:ext cx="2924400" cy="27240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verage"/>
              <a:ea typeface="Average"/>
              <a:cs typeface="Average"/>
              <a:sym typeface="Average"/>
            </a:endParaRPr>
          </a:p>
        </p:txBody>
      </p:sp>
      <p:sp>
        <p:nvSpPr>
          <p:cNvPr id="175" name="Google Shape;175;p24"/>
          <p:cNvSpPr txBox="1"/>
          <p:nvPr/>
        </p:nvSpPr>
        <p:spPr>
          <a:xfrm>
            <a:off x="644700" y="2406825"/>
            <a:ext cx="3982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rgbClr val="E67F8E"/>
                </a:solidFill>
                <a:latin typeface="Dela Gothic One"/>
                <a:ea typeface="Dela Gothic One"/>
                <a:cs typeface="Dela Gothic One"/>
                <a:sym typeface="Dela Gothic One"/>
              </a:rPr>
              <a:t>Changing </a:t>
            </a:r>
            <a:endParaRPr b="1" sz="1800">
              <a:solidFill>
                <a:srgbClr val="E67F8E"/>
              </a:solidFill>
              <a:latin typeface="Dela Gothic One"/>
              <a:ea typeface="Dela Gothic One"/>
              <a:cs typeface="Dela Gothic One"/>
              <a:sym typeface="Dela Gothic One"/>
            </a:endParaRPr>
          </a:p>
          <a:p>
            <a:pPr indent="0" lvl="0" marL="0" rtl="0" algn="ctr">
              <a:spcBef>
                <a:spcPts val="0"/>
              </a:spcBef>
              <a:spcAft>
                <a:spcPts val="0"/>
              </a:spcAft>
              <a:buNone/>
            </a:pPr>
            <a:r>
              <a:rPr b="1" lang="en" sz="1800">
                <a:solidFill>
                  <a:srgbClr val="E67F8E"/>
                </a:solidFill>
                <a:latin typeface="Dela Gothic One"/>
                <a:ea typeface="Dela Gothic One"/>
                <a:cs typeface="Dela Gothic One"/>
                <a:sym typeface="Dela Gothic One"/>
              </a:rPr>
              <a:t>Demographics</a:t>
            </a:r>
            <a:endParaRPr b="1" sz="1800">
              <a:solidFill>
                <a:srgbClr val="E67F8E"/>
              </a:solidFill>
              <a:latin typeface="Dela Gothic One"/>
              <a:ea typeface="Dela Gothic One"/>
              <a:cs typeface="Dela Gothic One"/>
              <a:sym typeface="Dela Gothic One"/>
            </a:endParaRPr>
          </a:p>
        </p:txBody>
      </p:sp>
      <p:sp>
        <p:nvSpPr>
          <p:cNvPr id="176" name="Google Shape;176;p24"/>
          <p:cNvSpPr txBox="1"/>
          <p:nvPr/>
        </p:nvSpPr>
        <p:spPr>
          <a:xfrm>
            <a:off x="4426575" y="2406825"/>
            <a:ext cx="3982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rgbClr val="E67F8E"/>
                </a:solidFill>
                <a:latin typeface="Dela Gothic One"/>
                <a:ea typeface="Dela Gothic One"/>
                <a:cs typeface="Dela Gothic One"/>
                <a:sym typeface="Dela Gothic One"/>
              </a:rPr>
              <a:t>Manipulating </a:t>
            </a:r>
            <a:endParaRPr sz="1800">
              <a:solidFill>
                <a:srgbClr val="E67F8E"/>
              </a:solidFill>
              <a:latin typeface="Dela Gothic One"/>
              <a:ea typeface="Dela Gothic One"/>
              <a:cs typeface="Dela Gothic One"/>
              <a:sym typeface="Dela Gothic One"/>
            </a:endParaRPr>
          </a:p>
          <a:p>
            <a:pPr indent="0" lvl="0" marL="0" rtl="0" algn="ctr">
              <a:spcBef>
                <a:spcPts val="0"/>
              </a:spcBef>
              <a:spcAft>
                <a:spcPts val="0"/>
              </a:spcAft>
              <a:buNone/>
            </a:pPr>
            <a:r>
              <a:rPr lang="en" sz="1800">
                <a:solidFill>
                  <a:srgbClr val="E67F8E"/>
                </a:solidFill>
                <a:latin typeface="Dela Gothic One"/>
                <a:ea typeface="Dela Gothic One"/>
                <a:cs typeface="Dela Gothic One"/>
                <a:sym typeface="Dela Gothic One"/>
              </a:rPr>
              <a:t>Context</a:t>
            </a:r>
            <a:endParaRPr sz="1800">
              <a:solidFill>
                <a:srgbClr val="E67F8E"/>
              </a:solidFill>
              <a:latin typeface="Dela Gothic One"/>
              <a:ea typeface="Dela Gothic One"/>
              <a:cs typeface="Dela Gothic One"/>
              <a:sym typeface="Dela Gothic On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type="title"/>
          </p:nvPr>
        </p:nvSpPr>
        <p:spPr>
          <a:xfrm>
            <a:off x="311700" y="18282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600">
                <a:latin typeface="Dela Gothic One"/>
                <a:ea typeface="Dela Gothic One"/>
                <a:cs typeface="Dela Gothic One"/>
                <a:sym typeface="Dela Gothic One"/>
              </a:rPr>
              <a:t>What Does It Mean To Be Part of a “Generation?” </a:t>
            </a:r>
            <a:endParaRPr sz="3600">
              <a:latin typeface="Dela Gothic One"/>
              <a:ea typeface="Dela Gothic One"/>
              <a:cs typeface="Dela Gothic One"/>
              <a:sym typeface="Dela Gothic One"/>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Dela Gothic One"/>
                <a:ea typeface="Dela Gothic One"/>
                <a:cs typeface="Dela Gothic One"/>
                <a:sym typeface="Dela Gothic One"/>
              </a:rPr>
              <a:t>Who Is Generation Z/Generation Alpha</a:t>
            </a:r>
            <a:endParaRPr>
              <a:latin typeface="Dela Gothic One"/>
              <a:ea typeface="Dela Gothic One"/>
              <a:cs typeface="Dela Gothic One"/>
              <a:sym typeface="Dela Gothic One"/>
            </a:endParaRPr>
          </a:p>
        </p:txBody>
      </p:sp>
      <p:sp>
        <p:nvSpPr>
          <p:cNvPr id="70" name="Google Shape;70;p15"/>
          <p:cNvSpPr txBox="1"/>
          <p:nvPr>
            <p:ph idx="1" type="body"/>
          </p:nvPr>
        </p:nvSpPr>
        <p:spPr>
          <a:xfrm>
            <a:off x="311700" y="1304875"/>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Font typeface="Syne"/>
              <a:buChar char="-"/>
            </a:pPr>
            <a:r>
              <a:rPr lang="en">
                <a:latin typeface="Syne"/>
                <a:ea typeface="Syne"/>
                <a:cs typeface="Syne"/>
                <a:sym typeface="Syne"/>
              </a:rPr>
              <a:t>Gen Z: born between 1997-2010</a:t>
            </a:r>
            <a:endParaRPr>
              <a:latin typeface="Syne"/>
              <a:ea typeface="Syne"/>
              <a:cs typeface="Syne"/>
              <a:sym typeface="Syne"/>
            </a:endParaRPr>
          </a:p>
          <a:p>
            <a:pPr indent="-334327" lvl="0" marL="457200" rtl="0" algn="l">
              <a:spcBef>
                <a:spcPts val="1000"/>
              </a:spcBef>
              <a:spcAft>
                <a:spcPts val="0"/>
              </a:spcAft>
              <a:buSzPct val="100000"/>
              <a:buFont typeface="Syne"/>
              <a:buChar char="-"/>
            </a:pPr>
            <a:r>
              <a:rPr lang="en">
                <a:latin typeface="Syne"/>
                <a:ea typeface="Syne"/>
                <a:cs typeface="Syne"/>
                <a:sym typeface="Syne"/>
              </a:rPr>
              <a:t>Gen Alpha: born between 2011-present</a:t>
            </a:r>
            <a:endParaRPr>
              <a:latin typeface="Syne"/>
              <a:ea typeface="Syne"/>
              <a:cs typeface="Syne"/>
              <a:sym typeface="Syne"/>
            </a:endParaRPr>
          </a:p>
          <a:p>
            <a:pPr indent="-334327" lvl="0" marL="457200" rtl="0" algn="l">
              <a:spcBef>
                <a:spcPts val="1000"/>
              </a:spcBef>
              <a:spcAft>
                <a:spcPts val="0"/>
              </a:spcAft>
              <a:buSzPct val="100000"/>
              <a:buFont typeface="Syne"/>
              <a:buChar char="-"/>
            </a:pPr>
            <a:r>
              <a:rPr lang="en">
                <a:latin typeface="Syne"/>
                <a:ea typeface="Syne"/>
                <a:cs typeface="Syne"/>
                <a:sym typeface="Syne"/>
              </a:rPr>
              <a:t>Generations are both meaningful and meaningless: </a:t>
            </a:r>
            <a:endParaRPr>
              <a:latin typeface="Syne"/>
              <a:ea typeface="Syne"/>
              <a:cs typeface="Syne"/>
              <a:sym typeface="Syne"/>
            </a:endParaRPr>
          </a:p>
          <a:p>
            <a:pPr indent="-310832" lvl="1" marL="914400" rtl="0" algn="l">
              <a:spcBef>
                <a:spcPts val="1000"/>
              </a:spcBef>
              <a:spcAft>
                <a:spcPts val="0"/>
              </a:spcAft>
              <a:buSzPct val="100000"/>
              <a:buFont typeface="Syne"/>
              <a:buChar char="-"/>
            </a:pPr>
            <a:r>
              <a:rPr lang="en">
                <a:latin typeface="Syne"/>
                <a:ea typeface="Syne"/>
                <a:cs typeface="Syne"/>
                <a:sym typeface="Syne"/>
              </a:rPr>
              <a:t>Shared coming of age experiences culturally, such as being on technology from an early age</a:t>
            </a:r>
            <a:endParaRPr>
              <a:latin typeface="Syne"/>
              <a:ea typeface="Syne"/>
              <a:cs typeface="Syne"/>
              <a:sym typeface="Syne"/>
            </a:endParaRPr>
          </a:p>
          <a:p>
            <a:pPr indent="-310832" lvl="1" marL="914400" rtl="0" algn="l">
              <a:spcBef>
                <a:spcPts val="1000"/>
              </a:spcBef>
              <a:spcAft>
                <a:spcPts val="0"/>
              </a:spcAft>
              <a:buSzPct val="100000"/>
              <a:buFont typeface="Syne"/>
              <a:buChar char="-"/>
            </a:pPr>
            <a:r>
              <a:rPr lang="en">
                <a:latin typeface="Syne"/>
                <a:ea typeface="Syne"/>
                <a:cs typeface="Syne"/>
                <a:sym typeface="Syne"/>
              </a:rPr>
              <a:t>Shared coming of age experiences socially, such as lockdown drills and fear of school violence</a:t>
            </a:r>
            <a:endParaRPr>
              <a:latin typeface="Syne"/>
              <a:ea typeface="Syne"/>
              <a:cs typeface="Syne"/>
              <a:sym typeface="Syne"/>
            </a:endParaRPr>
          </a:p>
          <a:p>
            <a:pPr indent="-310832" lvl="1" marL="914400" rtl="0" algn="l">
              <a:spcBef>
                <a:spcPts val="1000"/>
              </a:spcBef>
              <a:spcAft>
                <a:spcPts val="0"/>
              </a:spcAft>
              <a:buSzPct val="100000"/>
              <a:buFont typeface="Syne"/>
              <a:buChar char="-"/>
            </a:pPr>
            <a:r>
              <a:rPr lang="en">
                <a:latin typeface="Syne"/>
                <a:ea typeface="Syne"/>
                <a:cs typeface="Syne"/>
                <a:sym typeface="Syne"/>
              </a:rPr>
              <a:t>Shared experiences historically, such as attending middle or high school during COVID or seeing the first multiracial woman to run for president</a:t>
            </a:r>
            <a:endParaRPr>
              <a:latin typeface="Syne"/>
              <a:ea typeface="Syne"/>
              <a:cs typeface="Syne"/>
              <a:sym typeface="Syne"/>
            </a:endParaRPr>
          </a:p>
          <a:p>
            <a:pPr indent="-310832" lvl="1" marL="914400" rtl="0" algn="l">
              <a:spcBef>
                <a:spcPts val="1000"/>
              </a:spcBef>
              <a:spcAft>
                <a:spcPts val="0"/>
              </a:spcAft>
              <a:buSzPct val="100000"/>
              <a:buFont typeface="Syne"/>
              <a:buChar char="-"/>
            </a:pPr>
            <a:r>
              <a:rPr lang="en">
                <a:latin typeface="Syne"/>
                <a:ea typeface="Syne"/>
                <a:cs typeface="Syne"/>
                <a:sym typeface="Syne"/>
              </a:rPr>
              <a:t>Shared pop culture, including celebrities, music, television, movies, etc</a:t>
            </a:r>
            <a:endParaRPr>
              <a:latin typeface="Syne"/>
              <a:ea typeface="Syne"/>
              <a:cs typeface="Syne"/>
              <a:sym typeface="Syne"/>
            </a:endParaRPr>
          </a:p>
          <a:p>
            <a:pPr indent="-310832" lvl="1" marL="914400" rtl="0" algn="l">
              <a:spcBef>
                <a:spcPts val="1000"/>
              </a:spcBef>
              <a:spcAft>
                <a:spcPts val="0"/>
              </a:spcAft>
              <a:buSzPct val="100000"/>
              <a:buFont typeface="Syne"/>
              <a:buChar char="-"/>
            </a:pPr>
            <a:r>
              <a:rPr lang="en">
                <a:latin typeface="Syne"/>
                <a:ea typeface="Syne"/>
                <a:cs typeface="Syne"/>
                <a:sym typeface="Syne"/>
              </a:rPr>
              <a:t>Shared worries, anxieties, fears, alongside shared milestones, celebrations, and attitudes. </a:t>
            </a:r>
            <a:endParaRPr>
              <a:latin typeface="Syne"/>
              <a:ea typeface="Syne"/>
              <a:cs typeface="Syne"/>
              <a:sym typeface="Syne"/>
            </a:endParaRPr>
          </a:p>
          <a:p>
            <a:pPr indent="0" lvl="0" marL="0" rtl="0" algn="l">
              <a:spcBef>
                <a:spcPts val="1000"/>
              </a:spcBef>
              <a:spcAft>
                <a:spcPts val="1000"/>
              </a:spcAft>
              <a:buNone/>
            </a:pPr>
            <a:r>
              <a:t/>
            </a:r>
            <a:endParaRPr>
              <a:latin typeface="Syne"/>
              <a:ea typeface="Syne"/>
              <a:cs typeface="Syne"/>
              <a:sym typeface="Syne"/>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Dela Gothic One"/>
                <a:ea typeface="Dela Gothic One"/>
                <a:cs typeface="Dela Gothic One"/>
                <a:sym typeface="Dela Gothic One"/>
              </a:rPr>
              <a:t>Key Generational Demographics</a:t>
            </a:r>
            <a:endParaRPr>
              <a:latin typeface="Dela Gothic One"/>
              <a:ea typeface="Dela Gothic One"/>
              <a:cs typeface="Dela Gothic One"/>
              <a:sym typeface="Dela Gothic One"/>
            </a:endParaRPr>
          </a:p>
        </p:txBody>
      </p:sp>
      <p:sp>
        <p:nvSpPr>
          <p:cNvPr id="76" name="Google Shape;76;p16"/>
          <p:cNvSpPr txBox="1"/>
          <p:nvPr>
            <p:ph idx="1" type="body"/>
          </p:nvPr>
        </p:nvSpPr>
        <p:spPr>
          <a:xfrm>
            <a:off x="311700" y="1304875"/>
            <a:ext cx="44670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Font typeface="Syne"/>
              <a:buChar char="-"/>
            </a:pPr>
            <a:r>
              <a:rPr lang="en">
                <a:latin typeface="Syne"/>
                <a:ea typeface="Syne"/>
                <a:cs typeface="Syne"/>
                <a:sym typeface="Syne"/>
              </a:rPr>
              <a:t>50% of Generation Z is Black, Latine, and/or another non-white racial and ethnic identity.</a:t>
            </a:r>
            <a:endParaRPr>
              <a:latin typeface="Syne"/>
              <a:ea typeface="Syne"/>
              <a:cs typeface="Syne"/>
              <a:sym typeface="Syne"/>
            </a:endParaRPr>
          </a:p>
          <a:p>
            <a:pPr indent="-342900" lvl="0" marL="457200" rtl="0" algn="l">
              <a:spcBef>
                <a:spcPts val="1000"/>
              </a:spcBef>
              <a:spcAft>
                <a:spcPts val="0"/>
              </a:spcAft>
              <a:buSzPts val="1800"/>
              <a:buFont typeface="Syne"/>
              <a:buChar char="-"/>
            </a:pPr>
            <a:r>
              <a:rPr lang="en">
                <a:latin typeface="Syne"/>
                <a:ea typeface="Syne"/>
                <a:cs typeface="Syne"/>
                <a:sym typeface="Syne"/>
              </a:rPr>
              <a:t>29% of Generation Z are children of immigrants or immigrants themselves.</a:t>
            </a:r>
            <a:endParaRPr>
              <a:latin typeface="Syne"/>
              <a:ea typeface="Syne"/>
              <a:cs typeface="Syne"/>
              <a:sym typeface="Syne"/>
            </a:endParaRPr>
          </a:p>
          <a:p>
            <a:pPr indent="-342900" lvl="0" marL="457200" rtl="0" algn="l">
              <a:spcBef>
                <a:spcPts val="1000"/>
              </a:spcBef>
              <a:spcAft>
                <a:spcPts val="0"/>
              </a:spcAft>
              <a:buSzPts val="1800"/>
              <a:buFont typeface="Syne"/>
              <a:buChar char="-"/>
            </a:pPr>
            <a:r>
              <a:rPr lang="en">
                <a:latin typeface="Syne"/>
                <a:ea typeface="Syne"/>
                <a:cs typeface="Syne"/>
                <a:sym typeface="Syne"/>
              </a:rPr>
              <a:t>21% self-identify as part of the LGBTQ+ community. </a:t>
            </a:r>
            <a:endParaRPr>
              <a:latin typeface="Syne"/>
              <a:ea typeface="Syne"/>
              <a:cs typeface="Syne"/>
              <a:sym typeface="Syne"/>
            </a:endParaRPr>
          </a:p>
          <a:p>
            <a:pPr indent="-342900" lvl="0" marL="457200" rtl="0" algn="l">
              <a:spcBef>
                <a:spcPts val="1000"/>
              </a:spcBef>
              <a:spcAft>
                <a:spcPts val="1000"/>
              </a:spcAft>
              <a:buSzPts val="1800"/>
              <a:buFont typeface="Syne"/>
              <a:buChar char="-"/>
            </a:pPr>
            <a:r>
              <a:rPr lang="en">
                <a:latin typeface="Syne"/>
                <a:ea typeface="Syne"/>
                <a:cs typeface="Syne"/>
                <a:sym typeface="Syne"/>
              </a:rPr>
              <a:t>Only 29% report having “good” mental health.</a:t>
            </a:r>
            <a:endParaRPr>
              <a:latin typeface="Syne"/>
              <a:ea typeface="Syne"/>
              <a:cs typeface="Syne"/>
              <a:sym typeface="Syne"/>
            </a:endParaRPr>
          </a:p>
        </p:txBody>
      </p:sp>
      <p:pic>
        <p:nvPicPr>
          <p:cNvPr id="77" name="Google Shape;77;p16"/>
          <p:cNvPicPr preferRelativeResize="0"/>
          <p:nvPr/>
        </p:nvPicPr>
        <p:blipFill>
          <a:blip r:embed="rId3">
            <a:alphaModFix/>
          </a:blip>
          <a:stretch>
            <a:fillRect/>
          </a:stretch>
        </p:blipFill>
        <p:spPr>
          <a:xfrm>
            <a:off x="4931100" y="1640075"/>
            <a:ext cx="4060500" cy="22840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nvSpPr>
        <p:spPr>
          <a:xfrm>
            <a:off x="857250" y="1740225"/>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Reported suffering one major depressive episode in the last year. </a:t>
            </a:r>
            <a:endParaRPr sz="1200">
              <a:solidFill>
                <a:srgbClr val="FFFFFF"/>
              </a:solidFill>
              <a:latin typeface="Syne"/>
              <a:ea typeface="Syne"/>
              <a:cs typeface="Syne"/>
              <a:sym typeface="Syne"/>
            </a:endParaRPr>
          </a:p>
        </p:txBody>
      </p:sp>
      <p:sp>
        <p:nvSpPr>
          <p:cNvPr id="83" name="Google Shape;83;p17"/>
          <p:cNvSpPr txBox="1"/>
          <p:nvPr/>
        </p:nvSpPr>
        <p:spPr>
          <a:xfrm>
            <a:off x="3598813" y="1740234"/>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Experiencing severe major depression.</a:t>
            </a:r>
            <a:endParaRPr sz="1200">
              <a:solidFill>
                <a:srgbClr val="FFFFFF"/>
              </a:solidFill>
              <a:latin typeface="Syne"/>
              <a:ea typeface="Syne"/>
              <a:cs typeface="Syne"/>
              <a:sym typeface="Syne"/>
            </a:endParaRPr>
          </a:p>
        </p:txBody>
      </p:sp>
      <p:sp>
        <p:nvSpPr>
          <p:cNvPr id="84" name="Google Shape;84;p17"/>
          <p:cNvSpPr txBox="1"/>
          <p:nvPr/>
        </p:nvSpPr>
        <p:spPr>
          <a:xfrm>
            <a:off x="857250" y="3438650"/>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Meet the criteria for a drug or alcohol use disorder. </a:t>
            </a:r>
            <a:endParaRPr sz="1200">
              <a:solidFill>
                <a:srgbClr val="FFFFFF"/>
              </a:solidFill>
              <a:latin typeface="Syne"/>
              <a:ea typeface="Syne"/>
              <a:cs typeface="Syne"/>
              <a:sym typeface="Syne"/>
            </a:endParaRPr>
          </a:p>
          <a:p>
            <a:pPr indent="0" lvl="0" marL="0" rtl="0" algn="l">
              <a:spcBef>
                <a:spcPts val="0"/>
              </a:spcBef>
              <a:spcAft>
                <a:spcPts val="0"/>
              </a:spcAft>
              <a:buNone/>
            </a:pPr>
            <a:r>
              <a:t/>
            </a:r>
            <a:endParaRPr sz="1200">
              <a:solidFill>
                <a:srgbClr val="FFFFFF"/>
              </a:solidFill>
              <a:latin typeface="Syne"/>
              <a:ea typeface="Syne"/>
              <a:cs typeface="Syne"/>
              <a:sym typeface="Syne"/>
            </a:endParaRPr>
          </a:p>
        </p:txBody>
      </p:sp>
      <p:sp>
        <p:nvSpPr>
          <p:cNvPr id="85" name="Google Shape;85;p17"/>
          <p:cNvSpPr txBox="1"/>
          <p:nvPr/>
        </p:nvSpPr>
        <p:spPr>
          <a:xfrm>
            <a:off x="3598813" y="3438650"/>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Report feeling extremely anxious *daily*</a:t>
            </a:r>
            <a:endParaRPr sz="1200">
              <a:solidFill>
                <a:srgbClr val="FFFFFF"/>
              </a:solidFill>
              <a:latin typeface="Syne"/>
              <a:ea typeface="Syne"/>
              <a:cs typeface="Syne"/>
              <a:sym typeface="Syne"/>
            </a:endParaRPr>
          </a:p>
        </p:txBody>
      </p:sp>
      <p:sp>
        <p:nvSpPr>
          <p:cNvPr id="86" name="Google Shape;86;p17"/>
          <p:cNvSpPr txBox="1"/>
          <p:nvPr/>
        </p:nvSpPr>
        <p:spPr>
          <a:xfrm>
            <a:off x="857250" y="1186600"/>
            <a:ext cx="19110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16%</a:t>
            </a:r>
            <a:endParaRPr sz="1800">
              <a:solidFill>
                <a:srgbClr val="E67F8E"/>
              </a:solidFill>
              <a:latin typeface="Dela Gothic One"/>
              <a:ea typeface="Dela Gothic One"/>
              <a:cs typeface="Dela Gothic One"/>
              <a:sym typeface="Dela Gothic One"/>
            </a:endParaRPr>
          </a:p>
        </p:txBody>
      </p:sp>
      <p:sp>
        <p:nvSpPr>
          <p:cNvPr id="87" name="Google Shape;87;p17"/>
          <p:cNvSpPr txBox="1"/>
          <p:nvPr/>
        </p:nvSpPr>
        <p:spPr>
          <a:xfrm>
            <a:off x="3598813" y="1186609"/>
            <a:ext cx="19110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2.7 million</a:t>
            </a:r>
            <a:endParaRPr sz="1800">
              <a:solidFill>
                <a:srgbClr val="E67F8E"/>
              </a:solidFill>
              <a:latin typeface="Dela Gothic One"/>
              <a:ea typeface="Dela Gothic One"/>
              <a:cs typeface="Dela Gothic One"/>
              <a:sym typeface="Dela Gothic One"/>
            </a:endParaRPr>
          </a:p>
        </p:txBody>
      </p:sp>
      <p:sp>
        <p:nvSpPr>
          <p:cNvPr id="88" name="Google Shape;88;p17"/>
          <p:cNvSpPr txBox="1"/>
          <p:nvPr/>
        </p:nvSpPr>
        <p:spPr>
          <a:xfrm>
            <a:off x="6340375" y="1186600"/>
            <a:ext cx="23076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60%</a:t>
            </a:r>
            <a:endParaRPr sz="1800">
              <a:solidFill>
                <a:srgbClr val="E67F8E"/>
              </a:solidFill>
              <a:latin typeface="Dela Gothic One"/>
              <a:ea typeface="Dela Gothic One"/>
              <a:cs typeface="Dela Gothic One"/>
              <a:sym typeface="Dela Gothic One"/>
            </a:endParaRPr>
          </a:p>
        </p:txBody>
      </p:sp>
      <p:sp>
        <p:nvSpPr>
          <p:cNvPr id="89" name="Google Shape;89;p17"/>
          <p:cNvSpPr txBox="1"/>
          <p:nvPr/>
        </p:nvSpPr>
        <p:spPr>
          <a:xfrm>
            <a:off x="6340375" y="1740234"/>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Of teens with depression do not receive mental health treatment. </a:t>
            </a:r>
            <a:endParaRPr sz="1200">
              <a:solidFill>
                <a:srgbClr val="FFFFFF"/>
              </a:solidFill>
              <a:latin typeface="Syne"/>
              <a:ea typeface="Syne"/>
              <a:cs typeface="Syne"/>
              <a:sym typeface="Syne"/>
            </a:endParaRPr>
          </a:p>
        </p:txBody>
      </p:sp>
      <p:sp>
        <p:nvSpPr>
          <p:cNvPr id="90" name="Google Shape;90;p17"/>
          <p:cNvSpPr txBox="1"/>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Dela Gothic One"/>
                <a:ea typeface="Dela Gothic One"/>
                <a:cs typeface="Dela Gothic One"/>
                <a:sym typeface="Dela Gothic One"/>
              </a:rPr>
              <a:t>Teen Mental Health </a:t>
            </a:r>
            <a:endParaRPr sz="3000">
              <a:solidFill>
                <a:schemeClr val="dk1"/>
              </a:solidFill>
              <a:latin typeface="Dela Gothic One"/>
              <a:ea typeface="Dela Gothic One"/>
              <a:cs typeface="Dela Gothic One"/>
              <a:sym typeface="Dela Gothic One"/>
            </a:endParaRPr>
          </a:p>
        </p:txBody>
      </p:sp>
      <p:sp>
        <p:nvSpPr>
          <p:cNvPr id="91" name="Google Shape;91;p17"/>
          <p:cNvSpPr txBox="1"/>
          <p:nvPr/>
        </p:nvSpPr>
        <p:spPr>
          <a:xfrm>
            <a:off x="6340376" y="3438650"/>
            <a:ext cx="1908300" cy="101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The rate at which girls experience depression compared to male peers</a:t>
            </a:r>
            <a:endParaRPr i="1" sz="1200">
              <a:solidFill>
                <a:srgbClr val="FFFFFF"/>
              </a:solidFill>
              <a:latin typeface="Syne"/>
              <a:ea typeface="Syne"/>
              <a:cs typeface="Syne"/>
              <a:sym typeface="Syne"/>
            </a:endParaRPr>
          </a:p>
        </p:txBody>
      </p:sp>
      <p:sp>
        <p:nvSpPr>
          <p:cNvPr id="92" name="Google Shape;92;p17"/>
          <p:cNvSpPr txBox="1"/>
          <p:nvPr/>
        </p:nvSpPr>
        <p:spPr>
          <a:xfrm>
            <a:off x="857250" y="2881898"/>
            <a:ext cx="19083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6.34% </a:t>
            </a:r>
            <a:endParaRPr sz="1800">
              <a:solidFill>
                <a:srgbClr val="E67F8E"/>
              </a:solidFill>
              <a:latin typeface="Dela Gothic One"/>
              <a:ea typeface="Dela Gothic One"/>
              <a:cs typeface="Dela Gothic One"/>
              <a:sym typeface="Dela Gothic One"/>
            </a:endParaRPr>
          </a:p>
        </p:txBody>
      </p:sp>
      <p:sp>
        <p:nvSpPr>
          <p:cNvPr id="93" name="Google Shape;93;p17"/>
          <p:cNvSpPr txBox="1"/>
          <p:nvPr/>
        </p:nvSpPr>
        <p:spPr>
          <a:xfrm>
            <a:off x="3598825" y="2881900"/>
            <a:ext cx="24741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36% of girls</a:t>
            </a:r>
            <a:endParaRPr sz="1800">
              <a:solidFill>
                <a:srgbClr val="E67F8E"/>
              </a:solidFill>
              <a:latin typeface="Dela Gothic One"/>
              <a:ea typeface="Dela Gothic One"/>
              <a:cs typeface="Dela Gothic One"/>
              <a:sym typeface="Dela Gothic One"/>
            </a:endParaRPr>
          </a:p>
        </p:txBody>
      </p:sp>
      <p:sp>
        <p:nvSpPr>
          <p:cNvPr id="94" name="Google Shape;94;p17"/>
          <p:cNvSpPr txBox="1"/>
          <p:nvPr/>
        </p:nvSpPr>
        <p:spPr>
          <a:xfrm>
            <a:off x="6340376" y="2881898"/>
            <a:ext cx="1911000" cy="6531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2x</a:t>
            </a:r>
            <a:endParaRPr sz="1800">
              <a:solidFill>
                <a:srgbClr val="E67F8E"/>
              </a:solidFill>
              <a:latin typeface="Dela Gothic One"/>
              <a:ea typeface="Dela Gothic One"/>
              <a:cs typeface="Dela Gothic One"/>
              <a:sym typeface="Dela Gothic One"/>
            </a:endParaRPr>
          </a:p>
        </p:txBody>
      </p:sp>
      <p:sp>
        <p:nvSpPr>
          <p:cNvPr id="95" name="Google Shape;95;p17"/>
          <p:cNvSpPr txBox="1"/>
          <p:nvPr/>
        </p:nvSpPr>
        <p:spPr>
          <a:xfrm>
            <a:off x="513675" y="90892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rgbClr val="F2FFB4"/>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chemeClr val="dk1"/>
                </a:solidFill>
                <a:latin typeface="Dela Gothic One"/>
                <a:ea typeface="Dela Gothic One"/>
                <a:cs typeface="Dela Gothic One"/>
                <a:sym typeface="Dela Gothic One"/>
              </a:rPr>
              <a:t>Marginalized Teens &amp; Mental Health</a:t>
            </a:r>
            <a:endParaRPr sz="2800">
              <a:solidFill>
                <a:schemeClr val="dk1"/>
              </a:solidFill>
              <a:latin typeface="Dela Gothic One"/>
              <a:ea typeface="Dela Gothic One"/>
              <a:cs typeface="Dela Gothic One"/>
              <a:sym typeface="Dela Gothic One"/>
            </a:endParaRPr>
          </a:p>
        </p:txBody>
      </p:sp>
      <p:sp>
        <p:nvSpPr>
          <p:cNvPr id="101" name="Google Shape;101;p18"/>
          <p:cNvSpPr txBox="1"/>
          <p:nvPr/>
        </p:nvSpPr>
        <p:spPr>
          <a:xfrm>
            <a:off x="1146418" y="2831008"/>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Trans &amp; Nonbinary Teens</a:t>
            </a:r>
            <a:endParaRPr sz="1800">
              <a:solidFill>
                <a:srgbClr val="E67F8E"/>
              </a:solidFill>
              <a:latin typeface="Dela Gothic One"/>
              <a:ea typeface="Dela Gothic One"/>
              <a:cs typeface="Dela Gothic One"/>
              <a:sym typeface="Dela Gothic One"/>
            </a:endParaRPr>
          </a:p>
        </p:txBody>
      </p:sp>
      <p:sp>
        <p:nvSpPr>
          <p:cNvPr id="102" name="Google Shape;102;p18"/>
          <p:cNvSpPr txBox="1"/>
          <p:nvPr/>
        </p:nvSpPr>
        <p:spPr>
          <a:xfrm>
            <a:off x="1146418" y="1139925"/>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More Than 50%</a:t>
            </a:r>
            <a:endParaRPr sz="1800">
              <a:solidFill>
                <a:srgbClr val="E67F8E"/>
              </a:solidFill>
              <a:latin typeface="Dela Gothic One"/>
              <a:ea typeface="Dela Gothic One"/>
              <a:cs typeface="Dela Gothic One"/>
              <a:sym typeface="Dela Gothic One"/>
            </a:endParaRPr>
          </a:p>
        </p:txBody>
      </p:sp>
      <p:sp>
        <p:nvSpPr>
          <p:cNvPr id="103" name="Google Shape;103;p18"/>
          <p:cNvSpPr txBox="1"/>
          <p:nvPr/>
        </p:nvSpPr>
        <p:spPr>
          <a:xfrm>
            <a:off x="1146417" y="3501125"/>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Are 2-4x more likely to develop eating disorders</a:t>
            </a:r>
            <a:endParaRPr sz="1200">
              <a:solidFill>
                <a:srgbClr val="FFFFFF"/>
              </a:solidFill>
              <a:latin typeface="Syne"/>
              <a:ea typeface="Syne"/>
              <a:cs typeface="Syne"/>
              <a:sym typeface="Syne"/>
            </a:endParaRPr>
          </a:p>
        </p:txBody>
      </p:sp>
      <p:sp>
        <p:nvSpPr>
          <p:cNvPr id="104" name="Google Shape;104;p18"/>
          <p:cNvSpPr txBox="1"/>
          <p:nvPr/>
        </p:nvSpPr>
        <p:spPr>
          <a:xfrm>
            <a:off x="5373785" y="3501125"/>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Increased substance use + 120% higher risk of homelessness</a:t>
            </a:r>
            <a:endParaRPr sz="1200">
              <a:solidFill>
                <a:srgbClr val="FFFFFF"/>
              </a:solidFill>
              <a:latin typeface="Syne"/>
              <a:ea typeface="Syne"/>
              <a:cs typeface="Syne"/>
              <a:sym typeface="Syne"/>
            </a:endParaRPr>
          </a:p>
        </p:txBody>
      </p:sp>
      <p:sp>
        <p:nvSpPr>
          <p:cNvPr id="105" name="Google Shape;105;p18"/>
          <p:cNvSpPr txBox="1"/>
          <p:nvPr/>
        </p:nvSpPr>
        <p:spPr>
          <a:xfrm>
            <a:off x="1146417" y="1810067"/>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Of LGBTQ+ teens rated their mental health as “mostly not good.” They’re at increased risk for “seriously considering” suicide</a:t>
            </a:r>
            <a:endParaRPr sz="1200">
              <a:solidFill>
                <a:srgbClr val="FFFFFF"/>
              </a:solidFill>
              <a:latin typeface="Syne"/>
              <a:ea typeface="Syne"/>
              <a:cs typeface="Syne"/>
              <a:sym typeface="Syne"/>
            </a:endParaRPr>
          </a:p>
        </p:txBody>
      </p:sp>
      <p:sp>
        <p:nvSpPr>
          <p:cNvPr id="106" name="Google Shape;106;p18"/>
          <p:cNvSpPr txBox="1"/>
          <p:nvPr/>
        </p:nvSpPr>
        <p:spPr>
          <a:xfrm>
            <a:off x="5373785" y="1810067"/>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Experience harassment or assault at school</a:t>
            </a:r>
            <a:endParaRPr sz="1200">
              <a:solidFill>
                <a:srgbClr val="FFFFFF"/>
              </a:solidFill>
              <a:latin typeface="Syne"/>
              <a:ea typeface="Syne"/>
              <a:cs typeface="Syne"/>
              <a:sym typeface="Syne"/>
            </a:endParaRPr>
          </a:p>
        </p:txBody>
      </p:sp>
      <p:sp>
        <p:nvSpPr>
          <p:cNvPr id="107" name="Google Shape;107;p18"/>
          <p:cNvSpPr txBox="1"/>
          <p:nvPr/>
        </p:nvSpPr>
        <p:spPr>
          <a:xfrm>
            <a:off x="5373748" y="1139925"/>
            <a:ext cx="30501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700">
                <a:solidFill>
                  <a:srgbClr val="E67F8E"/>
                </a:solidFill>
                <a:latin typeface="Dela Gothic One"/>
                <a:ea typeface="Dela Gothic One"/>
                <a:cs typeface="Dela Gothic One"/>
                <a:sym typeface="Dela Gothic One"/>
              </a:rPr>
              <a:t>86% of LGBTQ+ Teens</a:t>
            </a:r>
            <a:endParaRPr sz="1700">
              <a:solidFill>
                <a:srgbClr val="E67F8E"/>
              </a:solidFill>
              <a:latin typeface="Dela Gothic One"/>
              <a:ea typeface="Dela Gothic One"/>
              <a:cs typeface="Dela Gothic One"/>
              <a:sym typeface="Dela Gothic One"/>
            </a:endParaRPr>
          </a:p>
        </p:txBody>
      </p:sp>
      <p:sp>
        <p:nvSpPr>
          <p:cNvPr id="108" name="Google Shape;108;p18"/>
          <p:cNvSpPr txBox="1"/>
          <p:nvPr/>
        </p:nvSpPr>
        <p:spPr>
          <a:xfrm>
            <a:off x="5373761" y="2831008"/>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Other Vulnerabilities</a:t>
            </a:r>
            <a:endParaRPr sz="1800">
              <a:solidFill>
                <a:srgbClr val="E67F8E"/>
              </a:solidFill>
              <a:latin typeface="Dela Gothic One"/>
              <a:ea typeface="Dela Gothic One"/>
              <a:cs typeface="Dela Gothic One"/>
              <a:sym typeface="Dela Gothic One"/>
            </a:endParaRPr>
          </a:p>
        </p:txBody>
      </p:sp>
      <p:sp>
        <p:nvSpPr>
          <p:cNvPr id="109" name="Google Shape;109;p18"/>
          <p:cNvSpPr txBox="1"/>
          <p:nvPr/>
        </p:nvSpPr>
        <p:spPr>
          <a:xfrm>
            <a:off x="1916850" y="4532225"/>
            <a:ext cx="70182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F2FFB4"/>
                </a:solidFill>
                <a:latin typeface="Syne"/>
                <a:ea typeface="Syne"/>
                <a:cs typeface="Syne"/>
                <a:sym typeface="Syne"/>
              </a:rPr>
              <a:t>***All of these statistics are higher for LGBTQ+ teens of color. </a:t>
            </a:r>
            <a:endParaRPr sz="1600">
              <a:solidFill>
                <a:srgbClr val="F2FFB4"/>
              </a:solidFill>
              <a:latin typeface="Syne"/>
              <a:ea typeface="Syne"/>
              <a:cs typeface="Syne"/>
              <a:sym typeface="Syn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9"/>
          <p:cNvSpPr txBox="1"/>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Dela Gothic One"/>
                <a:ea typeface="Dela Gothic One"/>
                <a:cs typeface="Dela Gothic One"/>
                <a:sym typeface="Dela Gothic One"/>
              </a:rPr>
              <a:t>A Few More Statistics</a:t>
            </a:r>
            <a:endParaRPr sz="3000">
              <a:solidFill>
                <a:schemeClr val="dk1"/>
              </a:solidFill>
              <a:latin typeface="Dela Gothic One"/>
              <a:ea typeface="Dela Gothic One"/>
              <a:cs typeface="Dela Gothic One"/>
              <a:sym typeface="Dela Gothic One"/>
            </a:endParaRPr>
          </a:p>
        </p:txBody>
      </p:sp>
      <p:sp>
        <p:nvSpPr>
          <p:cNvPr id="115" name="Google Shape;115;p19"/>
          <p:cNvSpPr txBox="1"/>
          <p:nvPr/>
        </p:nvSpPr>
        <p:spPr>
          <a:xfrm flipH="1">
            <a:off x="1132000" y="1459625"/>
            <a:ext cx="5107800" cy="424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20% of Teens Will Experience Depression</a:t>
            </a:r>
            <a:endParaRPr sz="1800">
              <a:solidFill>
                <a:srgbClr val="E67F8E"/>
              </a:solidFill>
              <a:latin typeface="Dela Gothic One"/>
              <a:ea typeface="Dela Gothic One"/>
              <a:cs typeface="Dela Gothic One"/>
              <a:sym typeface="Dela Gothic One"/>
            </a:endParaRPr>
          </a:p>
        </p:txBody>
      </p:sp>
      <p:sp>
        <p:nvSpPr>
          <p:cNvPr id="116" name="Google Shape;116;p19"/>
          <p:cNvSpPr txBox="1"/>
          <p:nvPr/>
        </p:nvSpPr>
        <p:spPr>
          <a:xfrm flipH="1">
            <a:off x="1132000" y="1831075"/>
            <a:ext cx="4600800" cy="7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That is 1 in 5 teenagers, if those teens are all of the same background. It’s likely greater than 1 in 5 in your community.</a:t>
            </a:r>
            <a:endParaRPr sz="1200">
              <a:solidFill>
                <a:srgbClr val="FFFFFF"/>
              </a:solidFill>
              <a:latin typeface="Syne"/>
              <a:ea typeface="Syne"/>
              <a:cs typeface="Syne"/>
              <a:sym typeface="Syne"/>
            </a:endParaRPr>
          </a:p>
        </p:txBody>
      </p:sp>
      <p:sp>
        <p:nvSpPr>
          <p:cNvPr id="117" name="Google Shape;117;p19"/>
          <p:cNvSpPr txBox="1"/>
          <p:nvPr/>
        </p:nvSpPr>
        <p:spPr>
          <a:xfrm flipH="1">
            <a:off x="1131825" y="2410250"/>
            <a:ext cx="4247400" cy="424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Teen Depression Since 2007</a:t>
            </a:r>
            <a:endParaRPr sz="1800">
              <a:solidFill>
                <a:srgbClr val="E67F8E"/>
              </a:solidFill>
              <a:latin typeface="Dela Gothic One"/>
              <a:ea typeface="Dela Gothic One"/>
              <a:cs typeface="Dela Gothic One"/>
              <a:sym typeface="Dela Gothic One"/>
            </a:endParaRPr>
          </a:p>
        </p:txBody>
      </p:sp>
      <p:sp>
        <p:nvSpPr>
          <p:cNvPr id="118" name="Google Shape;118;p19"/>
          <p:cNvSpPr txBox="1"/>
          <p:nvPr/>
        </p:nvSpPr>
        <p:spPr>
          <a:xfrm flipH="1">
            <a:off x="1131775" y="2781675"/>
            <a:ext cx="4300800" cy="7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Has increased by 59%. Teens who experience depression are more likely to develop substance use disorders later in their lives. </a:t>
            </a:r>
            <a:endParaRPr sz="1200">
              <a:solidFill>
                <a:srgbClr val="FFFFFF"/>
              </a:solidFill>
              <a:latin typeface="Syne"/>
              <a:ea typeface="Syne"/>
              <a:cs typeface="Syne"/>
              <a:sym typeface="Syne"/>
            </a:endParaRPr>
          </a:p>
          <a:p>
            <a:pPr indent="0" lvl="0" marL="0" rtl="0" algn="l">
              <a:spcBef>
                <a:spcPts val="0"/>
              </a:spcBef>
              <a:spcAft>
                <a:spcPts val="0"/>
              </a:spcAft>
              <a:buNone/>
            </a:pPr>
            <a:r>
              <a:t/>
            </a:r>
            <a:endParaRPr sz="1200">
              <a:solidFill>
                <a:srgbClr val="FFFFFF"/>
              </a:solidFill>
              <a:latin typeface="Syne"/>
              <a:ea typeface="Syne"/>
              <a:cs typeface="Syne"/>
              <a:sym typeface="Syne"/>
            </a:endParaRPr>
          </a:p>
        </p:txBody>
      </p:sp>
      <p:sp>
        <p:nvSpPr>
          <p:cNvPr id="119" name="Google Shape;119;p19"/>
          <p:cNvSpPr txBox="1"/>
          <p:nvPr/>
        </p:nvSpPr>
        <p:spPr>
          <a:xfrm flipH="1">
            <a:off x="1132175" y="3894250"/>
            <a:ext cx="5061300" cy="424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Suicide Is The Third Leading Cause of Adolescent Death</a:t>
            </a:r>
            <a:endParaRPr sz="1800">
              <a:solidFill>
                <a:srgbClr val="E67F8E"/>
              </a:solidFill>
              <a:latin typeface="Dela Gothic One"/>
              <a:ea typeface="Dela Gothic One"/>
              <a:cs typeface="Dela Gothic One"/>
              <a:sym typeface="Dela Gothic One"/>
            </a:endParaRPr>
          </a:p>
        </p:txBody>
      </p:sp>
      <p:sp>
        <p:nvSpPr>
          <p:cNvPr id="120" name="Google Shape;120;p19"/>
          <p:cNvSpPr txBox="1"/>
          <p:nvPr/>
        </p:nvSpPr>
        <p:spPr>
          <a:xfrm flipH="1">
            <a:off x="1131875" y="4265700"/>
            <a:ext cx="4787700" cy="7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Every 100 minutes, someone between 15 and 24 dies by suicide. </a:t>
            </a:r>
            <a:endParaRPr sz="1200">
              <a:solidFill>
                <a:srgbClr val="FFFFFF"/>
              </a:solidFill>
              <a:latin typeface="Syne"/>
              <a:ea typeface="Syne"/>
              <a:cs typeface="Syne"/>
              <a:sym typeface="Syne"/>
            </a:endParaRPr>
          </a:p>
        </p:txBody>
      </p:sp>
      <p:sp>
        <p:nvSpPr>
          <p:cNvPr id="121" name="Google Shape;121;p19"/>
          <p:cNvSpPr/>
          <p:nvPr/>
        </p:nvSpPr>
        <p:spPr>
          <a:xfrm>
            <a:off x="713228" y="1343674"/>
            <a:ext cx="342079" cy="351607"/>
          </a:xfrm>
          <a:custGeom>
            <a:rect b="b" l="l" r="r" t="t"/>
            <a:pathLst>
              <a:path extrusionOk="0" h="275770" w="268297">
                <a:moveTo>
                  <a:pt x="268297" y="101639"/>
                </a:moveTo>
                <a:lnTo>
                  <a:pt x="263066" y="85197"/>
                </a:lnTo>
                <a:lnTo>
                  <a:pt x="155448" y="120323"/>
                </a:lnTo>
                <a:lnTo>
                  <a:pt x="221962" y="28399"/>
                </a:lnTo>
                <a:lnTo>
                  <a:pt x="208510" y="17936"/>
                </a:lnTo>
                <a:lnTo>
                  <a:pt x="139754" y="112102"/>
                </a:lnTo>
                <a:lnTo>
                  <a:pt x="139754" y="0"/>
                </a:lnTo>
                <a:lnTo>
                  <a:pt x="122565" y="0"/>
                </a:lnTo>
                <a:lnTo>
                  <a:pt x="122565" y="109860"/>
                </a:lnTo>
                <a:lnTo>
                  <a:pt x="58293" y="20926"/>
                </a:lnTo>
                <a:lnTo>
                  <a:pt x="44093" y="31389"/>
                </a:lnTo>
                <a:lnTo>
                  <a:pt x="109113" y="120323"/>
                </a:lnTo>
                <a:lnTo>
                  <a:pt x="5232" y="86692"/>
                </a:lnTo>
                <a:lnTo>
                  <a:pt x="0" y="103134"/>
                </a:lnTo>
                <a:lnTo>
                  <a:pt x="103881" y="136764"/>
                </a:lnTo>
                <a:lnTo>
                  <a:pt x="0" y="170395"/>
                </a:lnTo>
                <a:lnTo>
                  <a:pt x="5979" y="186837"/>
                </a:lnTo>
                <a:lnTo>
                  <a:pt x="109860" y="153206"/>
                </a:lnTo>
                <a:lnTo>
                  <a:pt x="45588" y="241393"/>
                </a:lnTo>
                <a:lnTo>
                  <a:pt x="59788" y="251856"/>
                </a:lnTo>
                <a:lnTo>
                  <a:pt x="122565" y="165164"/>
                </a:lnTo>
                <a:lnTo>
                  <a:pt x="122565" y="275771"/>
                </a:lnTo>
                <a:lnTo>
                  <a:pt x="139754" y="275771"/>
                </a:lnTo>
                <a:lnTo>
                  <a:pt x="139754" y="162921"/>
                </a:lnTo>
                <a:lnTo>
                  <a:pt x="206268" y="254845"/>
                </a:lnTo>
                <a:lnTo>
                  <a:pt x="220467" y="244382"/>
                </a:lnTo>
                <a:lnTo>
                  <a:pt x="153953" y="153206"/>
                </a:lnTo>
                <a:lnTo>
                  <a:pt x="262319" y="188331"/>
                </a:lnTo>
                <a:lnTo>
                  <a:pt x="267550" y="171890"/>
                </a:lnTo>
                <a:lnTo>
                  <a:pt x="159932" y="136764"/>
                </a:lnTo>
                <a:close/>
              </a:path>
            </a:pathLst>
          </a:custGeom>
          <a:solidFill>
            <a:srgbClr val="35343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2" name="Google Shape;122;p19"/>
          <p:cNvSpPr/>
          <p:nvPr/>
        </p:nvSpPr>
        <p:spPr>
          <a:xfrm>
            <a:off x="713228" y="2524774"/>
            <a:ext cx="342079" cy="351607"/>
          </a:xfrm>
          <a:custGeom>
            <a:rect b="b" l="l" r="r" t="t"/>
            <a:pathLst>
              <a:path extrusionOk="0" h="275770" w="268297">
                <a:moveTo>
                  <a:pt x="268297" y="101639"/>
                </a:moveTo>
                <a:lnTo>
                  <a:pt x="263066" y="85197"/>
                </a:lnTo>
                <a:lnTo>
                  <a:pt x="155448" y="120323"/>
                </a:lnTo>
                <a:lnTo>
                  <a:pt x="221962" y="28399"/>
                </a:lnTo>
                <a:lnTo>
                  <a:pt x="208510" y="17936"/>
                </a:lnTo>
                <a:lnTo>
                  <a:pt x="139754" y="112102"/>
                </a:lnTo>
                <a:lnTo>
                  <a:pt x="139754" y="0"/>
                </a:lnTo>
                <a:lnTo>
                  <a:pt x="122565" y="0"/>
                </a:lnTo>
                <a:lnTo>
                  <a:pt x="122565" y="109860"/>
                </a:lnTo>
                <a:lnTo>
                  <a:pt x="58293" y="20926"/>
                </a:lnTo>
                <a:lnTo>
                  <a:pt x="44093" y="31389"/>
                </a:lnTo>
                <a:lnTo>
                  <a:pt x="109113" y="120323"/>
                </a:lnTo>
                <a:lnTo>
                  <a:pt x="5232" y="86692"/>
                </a:lnTo>
                <a:lnTo>
                  <a:pt x="0" y="103134"/>
                </a:lnTo>
                <a:lnTo>
                  <a:pt x="103881" y="136764"/>
                </a:lnTo>
                <a:lnTo>
                  <a:pt x="0" y="170395"/>
                </a:lnTo>
                <a:lnTo>
                  <a:pt x="5979" y="186837"/>
                </a:lnTo>
                <a:lnTo>
                  <a:pt x="109860" y="153206"/>
                </a:lnTo>
                <a:lnTo>
                  <a:pt x="45588" y="241393"/>
                </a:lnTo>
                <a:lnTo>
                  <a:pt x="59788" y="251856"/>
                </a:lnTo>
                <a:lnTo>
                  <a:pt x="122565" y="165164"/>
                </a:lnTo>
                <a:lnTo>
                  <a:pt x="122565" y="275771"/>
                </a:lnTo>
                <a:lnTo>
                  <a:pt x="139754" y="275771"/>
                </a:lnTo>
                <a:lnTo>
                  <a:pt x="139754" y="162921"/>
                </a:lnTo>
                <a:lnTo>
                  <a:pt x="206268" y="254845"/>
                </a:lnTo>
                <a:lnTo>
                  <a:pt x="220467" y="244382"/>
                </a:lnTo>
                <a:lnTo>
                  <a:pt x="153953" y="153206"/>
                </a:lnTo>
                <a:lnTo>
                  <a:pt x="262319" y="188331"/>
                </a:lnTo>
                <a:lnTo>
                  <a:pt x="267550" y="171890"/>
                </a:lnTo>
                <a:lnTo>
                  <a:pt x="159932" y="136764"/>
                </a:lnTo>
                <a:close/>
              </a:path>
            </a:pathLst>
          </a:custGeom>
          <a:solidFill>
            <a:srgbClr val="F2FFB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3" name="Google Shape;123;p19"/>
          <p:cNvSpPr/>
          <p:nvPr/>
        </p:nvSpPr>
        <p:spPr>
          <a:xfrm>
            <a:off x="713228" y="3771324"/>
            <a:ext cx="342079" cy="351607"/>
          </a:xfrm>
          <a:custGeom>
            <a:rect b="b" l="l" r="r" t="t"/>
            <a:pathLst>
              <a:path extrusionOk="0" h="275770" w="268297">
                <a:moveTo>
                  <a:pt x="268297" y="101639"/>
                </a:moveTo>
                <a:lnTo>
                  <a:pt x="263066" y="85197"/>
                </a:lnTo>
                <a:lnTo>
                  <a:pt x="155448" y="120323"/>
                </a:lnTo>
                <a:lnTo>
                  <a:pt x="221962" y="28399"/>
                </a:lnTo>
                <a:lnTo>
                  <a:pt x="208510" y="17936"/>
                </a:lnTo>
                <a:lnTo>
                  <a:pt x="139754" y="112102"/>
                </a:lnTo>
                <a:lnTo>
                  <a:pt x="139754" y="0"/>
                </a:lnTo>
                <a:lnTo>
                  <a:pt x="122565" y="0"/>
                </a:lnTo>
                <a:lnTo>
                  <a:pt x="122565" y="109860"/>
                </a:lnTo>
                <a:lnTo>
                  <a:pt x="58293" y="20926"/>
                </a:lnTo>
                <a:lnTo>
                  <a:pt x="44093" y="31389"/>
                </a:lnTo>
                <a:lnTo>
                  <a:pt x="109113" y="120323"/>
                </a:lnTo>
                <a:lnTo>
                  <a:pt x="5232" y="86692"/>
                </a:lnTo>
                <a:lnTo>
                  <a:pt x="0" y="103134"/>
                </a:lnTo>
                <a:lnTo>
                  <a:pt x="103881" y="136764"/>
                </a:lnTo>
                <a:lnTo>
                  <a:pt x="0" y="170395"/>
                </a:lnTo>
                <a:lnTo>
                  <a:pt x="5979" y="186837"/>
                </a:lnTo>
                <a:lnTo>
                  <a:pt x="109860" y="153206"/>
                </a:lnTo>
                <a:lnTo>
                  <a:pt x="45588" y="241393"/>
                </a:lnTo>
                <a:lnTo>
                  <a:pt x="59788" y="251856"/>
                </a:lnTo>
                <a:lnTo>
                  <a:pt x="122565" y="165164"/>
                </a:lnTo>
                <a:lnTo>
                  <a:pt x="122565" y="275771"/>
                </a:lnTo>
                <a:lnTo>
                  <a:pt x="139754" y="275771"/>
                </a:lnTo>
                <a:lnTo>
                  <a:pt x="139754" y="162921"/>
                </a:lnTo>
                <a:lnTo>
                  <a:pt x="206268" y="254845"/>
                </a:lnTo>
                <a:lnTo>
                  <a:pt x="220467" y="244382"/>
                </a:lnTo>
                <a:lnTo>
                  <a:pt x="153953" y="153206"/>
                </a:lnTo>
                <a:lnTo>
                  <a:pt x="262319" y="188331"/>
                </a:lnTo>
                <a:lnTo>
                  <a:pt x="267550" y="171890"/>
                </a:lnTo>
                <a:lnTo>
                  <a:pt x="159932" y="136764"/>
                </a:lnTo>
                <a:close/>
              </a:path>
            </a:pathLst>
          </a:custGeom>
          <a:solidFill>
            <a:srgbClr val="E67F8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0"/>
          <p:cNvSpPr txBox="1"/>
          <p:nvPr/>
        </p:nvSpPr>
        <p:spPr>
          <a:xfrm>
            <a:off x="720000" y="445025"/>
            <a:ext cx="7704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chemeClr val="dk1"/>
                </a:solidFill>
                <a:latin typeface="Dela Gothic One"/>
                <a:ea typeface="Dela Gothic One"/>
                <a:cs typeface="Dela Gothic One"/>
                <a:sym typeface="Dela Gothic One"/>
              </a:rPr>
              <a:t>As For Neurodivergent Youth</a:t>
            </a:r>
            <a:endParaRPr sz="2800">
              <a:solidFill>
                <a:schemeClr val="dk1"/>
              </a:solidFill>
              <a:latin typeface="Dela Gothic One"/>
              <a:ea typeface="Dela Gothic One"/>
              <a:cs typeface="Dela Gothic One"/>
              <a:sym typeface="Dela Gothic One"/>
            </a:endParaRPr>
          </a:p>
        </p:txBody>
      </p:sp>
      <p:sp>
        <p:nvSpPr>
          <p:cNvPr id="129" name="Google Shape;129;p20"/>
          <p:cNvSpPr txBox="1"/>
          <p:nvPr/>
        </p:nvSpPr>
        <p:spPr>
          <a:xfrm>
            <a:off x="917818" y="2831008"/>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5.3 Million</a:t>
            </a:r>
            <a:endParaRPr sz="1800">
              <a:solidFill>
                <a:srgbClr val="E67F8E"/>
              </a:solidFill>
              <a:latin typeface="Dela Gothic One"/>
              <a:ea typeface="Dela Gothic One"/>
              <a:cs typeface="Dela Gothic One"/>
              <a:sym typeface="Dela Gothic One"/>
            </a:endParaRPr>
          </a:p>
        </p:txBody>
      </p:sp>
      <p:sp>
        <p:nvSpPr>
          <p:cNvPr id="130" name="Google Shape;130;p20"/>
          <p:cNvSpPr txBox="1"/>
          <p:nvPr/>
        </p:nvSpPr>
        <p:spPr>
          <a:xfrm>
            <a:off x="917818" y="1139925"/>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70% Increase</a:t>
            </a:r>
            <a:endParaRPr sz="1800">
              <a:solidFill>
                <a:srgbClr val="E67F8E"/>
              </a:solidFill>
              <a:latin typeface="Dela Gothic One"/>
              <a:ea typeface="Dela Gothic One"/>
              <a:cs typeface="Dela Gothic One"/>
              <a:sym typeface="Dela Gothic One"/>
            </a:endParaRPr>
          </a:p>
        </p:txBody>
      </p:sp>
      <p:sp>
        <p:nvSpPr>
          <p:cNvPr id="131" name="Google Shape;131;p20"/>
          <p:cNvSpPr txBox="1"/>
          <p:nvPr/>
        </p:nvSpPr>
        <p:spPr>
          <a:xfrm>
            <a:off x="917817" y="3501125"/>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Youth between 3 and 18 currently have an ADHD diagnosis in America</a:t>
            </a:r>
            <a:endParaRPr sz="1200">
              <a:solidFill>
                <a:srgbClr val="FFFFFF"/>
              </a:solidFill>
              <a:latin typeface="Syne"/>
              <a:ea typeface="Syne"/>
              <a:cs typeface="Syne"/>
              <a:sym typeface="Syne"/>
            </a:endParaRPr>
          </a:p>
        </p:txBody>
      </p:sp>
      <p:sp>
        <p:nvSpPr>
          <p:cNvPr id="132" name="Google Shape;132;p20"/>
          <p:cNvSpPr txBox="1"/>
          <p:nvPr/>
        </p:nvSpPr>
        <p:spPr>
          <a:xfrm>
            <a:off x="4687985" y="3501125"/>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Are especially higher for girls with ADHD, as their symptoms are frequently written off as anxiety or mood disorders. </a:t>
            </a:r>
            <a:endParaRPr sz="1200">
              <a:solidFill>
                <a:srgbClr val="FFFFFF"/>
              </a:solidFill>
              <a:latin typeface="Syne"/>
              <a:ea typeface="Syne"/>
              <a:cs typeface="Syne"/>
              <a:sym typeface="Syne"/>
            </a:endParaRPr>
          </a:p>
        </p:txBody>
      </p:sp>
      <p:sp>
        <p:nvSpPr>
          <p:cNvPr id="133" name="Google Shape;133;p20"/>
          <p:cNvSpPr txBox="1"/>
          <p:nvPr/>
        </p:nvSpPr>
        <p:spPr>
          <a:xfrm>
            <a:off x="917817" y="1886267"/>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In autism diagnoses for those at age 8 between 2000 and 2018. The number is about 1 in 36 in 2020. </a:t>
            </a:r>
            <a:endParaRPr sz="1200">
              <a:solidFill>
                <a:srgbClr val="FFFFFF"/>
              </a:solidFill>
              <a:latin typeface="Syne"/>
              <a:ea typeface="Syne"/>
              <a:cs typeface="Syne"/>
              <a:sym typeface="Syne"/>
            </a:endParaRPr>
          </a:p>
        </p:txBody>
      </p:sp>
      <p:sp>
        <p:nvSpPr>
          <p:cNvPr id="134" name="Google Shape;134;p20"/>
          <p:cNvSpPr txBox="1"/>
          <p:nvPr/>
        </p:nvSpPr>
        <p:spPr>
          <a:xfrm>
            <a:off x="4687985" y="1886267"/>
            <a:ext cx="2668800" cy="95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Syne"/>
                <a:ea typeface="Syne"/>
                <a:cs typeface="Syne"/>
                <a:sym typeface="Syne"/>
              </a:rPr>
              <a:t>In some ways, knowing this is good–in other ways, how much should we pause to consider </a:t>
            </a:r>
            <a:r>
              <a:rPr i="1" lang="en" sz="1200">
                <a:solidFill>
                  <a:srgbClr val="FFFFFF"/>
                </a:solidFill>
                <a:latin typeface="Syne"/>
                <a:ea typeface="Syne"/>
                <a:cs typeface="Syne"/>
                <a:sym typeface="Syne"/>
              </a:rPr>
              <a:t>why</a:t>
            </a:r>
            <a:r>
              <a:rPr lang="en" sz="1200">
                <a:solidFill>
                  <a:srgbClr val="FFFFFF"/>
                </a:solidFill>
                <a:latin typeface="Syne"/>
                <a:ea typeface="Syne"/>
                <a:cs typeface="Syne"/>
                <a:sym typeface="Syne"/>
              </a:rPr>
              <a:t>? </a:t>
            </a:r>
            <a:endParaRPr sz="1200">
              <a:solidFill>
                <a:srgbClr val="FFFFFF"/>
              </a:solidFill>
              <a:latin typeface="Syne"/>
              <a:ea typeface="Syne"/>
              <a:cs typeface="Syne"/>
              <a:sym typeface="Syne"/>
            </a:endParaRPr>
          </a:p>
        </p:txBody>
      </p:sp>
      <p:sp>
        <p:nvSpPr>
          <p:cNvPr id="135" name="Google Shape;135;p20"/>
          <p:cNvSpPr txBox="1"/>
          <p:nvPr/>
        </p:nvSpPr>
        <p:spPr>
          <a:xfrm>
            <a:off x="4687950" y="1292325"/>
            <a:ext cx="36279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700">
                <a:solidFill>
                  <a:srgbClr val="E67F8E"/>
                </a:solidFill>
                <a:latin typeface="Dela Gothic One"/>
                <a:ea typeface="Dela Gothic One"/>
                <a:cs typeface="Dela Gothic One"/>
                <a:sym typeface="Dela Gothic One"/>
              </a:rPr>
              <a:t>Impacts </a:t>
            </a:r>
            <a:r>
              <a:rPr lang="en" sz="1700">
                <a:solidFill>
                  <a:srgbClr val="E67F8E"/>
                </a:solidFill>
                <a:latin typeface="Dela Gothic One"/>
                <a:ea typeface="Dela Gothic One"/>
                <a:cs typeface="Dela Gothic One"/>
                <a:sym typeface="Dela Gothic One"/>
              </a:rPr>
              <a:t>More Girls, </a:t>
            </a:r>
            <a:endParaRPr sz="1700">
              <a:solidFill>
                <a:srgbClr val="E67F8E"/>
              </a:solidFill>
              <a:latin typeface="Dela Gothic One"/>
              <a:ea typeface="Dela Gothic One"/>
              <a:cs typeface="Dela Gothic One"/>
              <a:sym typeface="Dela Gothic One"/>
            </a:endParaRPr>
          </a:p>
          <a:p>
            <a:pPr indent="0" lvl="0" marL="0" rtl="0" algn="l">
              <a:spcBef>
                <a:spcPts val="0"/>
              </a:spcBef>
              <a:spcAft>
                <a:spcPts val="0"/>
              </a:spcAft>
              <a:buNone/>
            </a:pPr>
            <a:r>
              <a:rPr lang="en" sz="1700">
                <a:solidFill>
                  <a:srgbClr val="E67F8E"/>
                </a:solidFill>
                <a:latin typeface="Dela Gothic One"/>
                <a:ea typeface="Dela Gothic One"/>
                <a:cs typeface="Dela Gothic One"/>
                <a:sym typeface="Dela Gothic One"/>
              </a:rPr>
              <a:t>Youth of Color</a:t>
            </a:r>
            <a:endParaRPr sz="1700">
              <a:solidFill>
                <a:srgbClr val="E67F8E"/>
              </a:solidFill>
              <a:latin typeface="Dela Gothic One"/>
              <a:ea typeface="Dela Gothic One"/>
              <a:cs typeface="Dela Gothic One"/>
              <a:sym typeface="Dela Gothic One"/>
            </a:endParaRPr>
          </a:p>
        </p:txBody>
      </p:sp>
      <p:sp>
        <p:nvSpPr>
          <p:cNvPr id="136" name="Google Shape;136;p20"/>
          <p:cNvSpPr txBox="1"/>
          <p:nvPr/>
        </p:nvSpPr>
        <p:spPr>
          <a:xfrm>
            <a:off x="4687961" y="2831008"/>
            <a:ext cx="2668800" cy="697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1800">
                <a:solidFill>
                  <a:srgbClr val="E67F8E"/>
                </a:solidFill>
                <a:latin typeface="Dela Gothic One"/>
                <a:ea typeface="Dela Gothic One"/>
                <a:cs typeface="Dela Gothic One"/>
                <a:sym typeface="Dela Gothic One"/>
              </a:rPr>
              <a:t>Comorbidities</a:t>
            </a:r>
            <a:endParaRPr sz="1800">
              <a:solidFill>
                <a:srgbClr val="E67F8E"/>
              </a:solidFill>
              <a:latin typeface="Dela Gothic One"/>
              <a:ea typeface="Dela Gothic One"/>
              <a:cs typeface="Dela Gothic One"/>
              <a:sym typeface="Dela Gothic One"/>
            </a:endParaRPr>
          </a:p>
        </p:txBody>
      </p:sp>
      <p:sp>
        <p:nvSpPr>
          <p:cNvPr id="137" name="Google Shape;137;p20"/>
          <p:cNvSpPr txBox="1"/>
          <p:nvPr/>
        </p:nvSpPr>
        <p:spPr>
          <a:xfrm>
            <a:off x="1916850" y="4532225"/>
            <a:ext cx="70182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F2FFB4"/>
                </a:solidFill>
                <a:latin typeface="Syne"/>
                <a:ea typeface="Syne"/>
                <a:cs typeface="Syne"/>
                <a:sym typeface="Syne"/>
              </a:rPr>
              <a:t>We don’t have data on youth neurodiversity post-2020 yet.</a:t>
            </a:r>
            <a:endParaRPr sz="1500">
              <a:solidFill>
                <a:srgbClr val="F2FFB4"/>
              </a:solidFill>
              <a:latin typeface="Syne"/>
              <a:ea typeface="Syne"/>
              <a:cs typeface="Syne"/>
              <a:sym typeface="Syn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1"/>
          <p:cNvSpPr txBox="1"/>
          <p:nvPr/>
        </p:nvSpPr>
        <p:spPr>
          <a:xfrm>
            <a:off x="1004175" y="460950"/>
            <a:ext cx="70599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800">
                <a:solidFill>
                  <a:srgbClr val="FFFFFF"/>
                </a:solidFill>
                <a:latin typeface="Libre Franklin"/>
                <a:ea typeface="Libre Franklin"/>
                <a:cs typeface="Libre Franklin"/>
                <a:sym typeface="Libre Franklin"/>
              </a:rPr>
              <a:t>Your Generation’s Realities</a:t>
            </a:r>
            <a:endParaRPr b="1" sz="3800">
              <a:solidFill>
                <a:srgbClr val="FFFFFF"/>
              </a:solidFill>
              <a:latin typeface="Libre Franklin"/>
              <a:ea typeface="Libre Franklin"/>
              <a:cs typeface="Libre Franklin"/>
              <a:sym typeface="Libre Franklin"/>
            </a:endParaRPr>
          </a:p>
        </p:txBody>
      </p:sp>
      <p:sp>
        <p:nvSpPr>
          <p:cNvPr id="143" name="Google Shape;143;p21"/>
          <p:cNvSpPr txBox="1"/>
          <p:nvPr/>
        </p:nvSpPr>
        <p:spPr>
          <a:xfrm>
            <a:off x="4907550" y="1314400"/>
            <a:ext cx="31566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Gender + Sexuality</a:t>
            </a:r>
            <a:endParaRPr b="1" sz="2400">
              <a:solidFill>
                <a:srgbClr val="E67F8E"/>
              </a:solidFill>
              <a:latin typeface="Libre Franklin"/>
              <a:ea typeface="Libre Franklin"/>
              <a:cs typeface="Libre Franklin"/>
              <a:sym typeface="Libre Franklin"/>
            </a:endParaRPr>
          </a:p>
        </p:txBody>
      </p:sp>
      <p:sp>
        <p:nvSpPr>
          <p:cNvPr id="144" name="Google Shape;144;p21"/>
          <p:cNvSpPr txBox="1"/>
          <p:nvPr/>
        </p:nvSpPr>
        <p:spPr>
          <a:xfrm>
            <a:off x="817875" y="2340538"/>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Accessibility</a:t>
            </a:r>
            <a:endParaRPr b="1" sz="2400">
              <a:solidFill>
                <a:srgbClr val="E67F8E"/>
              </a:solidFill>
              <a:latin typeface="Libre Franklin"/>
              <a:ea typeface="Libre Franklin"/>
              <a:cs typeface="Libre Franklin"/>
              <a:sym typeface="Libre Franklin"/>
            </a:endParaRPr>
          </a:p>
        </p:txBody>
      </p:sp>
      <p:sp>
        <p:nvSpPr>
          <p:cNvPr id="145" name="Google Shape;145;p21"/>
          <p:cNvSpPr txBox="1"/>
          <p:nvPr/>
        </p:nvSpPr>
        <p:spPr>
          <a:xfrm>
            <a:off x="4436175" y="2920988"/>
            <a:ext cx="2689800" cy="43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E67F8E"/>
                </a:solidFill>
                <a:latin typeface="Libre Franklin"/>
                <a:ea typeface="Libre Franklin"/>
                <a:cs typeface="Libre Franklin"/>
                <a:sym typeface="Libre Franklin"/>
              </a:rPr>
              <a:t>Technology</a:t>
            </a:r>
            <a:endParaRPr b="1" sz="2400">
              <a:solidFill>
                <a:srgbClr val="E67F8E"/>
              </a:solidFill>
              <a:latin typeface="Libre Franklin"/>
              <a:ea typeface="Libre Franklin"/>
              <a:cs typeface="Libre Franklin"/>
              <a:sym typeface="Libre Franklin"/>
            </a:endParaRPr>
          </a:p>
        </p:txBody>
      </p:sp>
      <p:sp>
        <p:nvSpPr>
          <p:cNvPr id="146" name="Google Shape;146;p21"/>
          <p:cNvSpPr txBox="1"/>
          <p:nvPr/>
        </p:nvSpPr>
        <p:spPr>
          <a:xfrm>
            <a:off x="849775" y="1314400"/>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Inclusivity</a:t>
            </a:r>
            <a:endParaRPr b="1" sz="2400">
              <a:solidFill>
                <a:srgbClr val="E67F8E"/>
              </a:solidFill>
              <a:latin typeface="Libre Franklin"/>
              <a:ea typeface="Libre Franklin"/>
              <a:cs typeface="Libre Franklin"/>
              <a:sym typeface="Libre Franklin"/>
            </a:endParaRPr>
          </a:p>
        </p:txBody>
      </p:sp>
      <p:sp>
        <p:nvSpPr>
          <p:cNvPr id="147" name="Google Shape;147;p21"/>
          <p:cNvSpPr txBox="1"/>
          <p:nvPr/>
        </p:nvSpPr>
        <p:spPr>
          <a:xfrm>
            <a:off x="817875" y="1832863"/>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Safety</a:t>
            </a:r>
            <a:endParaRPr b="1" sz="2400">
              <a:solidFill>
                <a:srgbClr val="E67F8E"/>
              </a:solidFill>
              <a:latin typeface="Libre Franklin"/>
              <a:ea typeface="Libre Franklin"/>
              <a:cs typeface="Libre Franklin"/>
              <a:sym typeface="Libre Franklin"/>
            </a:endParaRPr>
          </a:p>
        </p:txBody>
      </p:sp>
      <p:sp>
        <p:nvSpPr>
          <p:cNvPr id="148" name="Google Shape;148;p21"/>
          <p:cNvSpPr txBox="1"/>
          <p:nvPr/>
        </p:nvSpPr>
        <p:spPr>
          <a:xfrm>
            <a:off x="817875" y="2924400"/>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Education</a:t>
            </a:r>
            <a:endParaRPr b="1" sz="2400">
              <a:solidFill>
                <a:srgbClr val="E67F8E"/>
              </a:solidFill>
              <a:latin typeface="Libre Franklin"/>
              <a:ea typeface="Libre Franklin"/>
              <a:cs typeface="Libre Franklin"/>
              <a:sym typeface="Libre Franklin"/>
            </a:endParaRPr>
          </a:p>
        </p:txBody>
      </p:sp>
      <p:sp>
        <p:nvSpPr>
          <p:cNvPr id="149" name="Google Shape;149;p21"/>
          <p:cNvSpPr txBox="1"/>
          <p:nvPr/>
        </p:nvSpPr>
        <p:spPr>
          <a:xfrm>
            <a:off x="817875" y="3442863"/>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Cost of Living</a:t>
            </a:r>
            <a:endParaRPr b="1" sz="2400">
              <a:solidFill>
                <a:srgbClr val="E67F8E"/>
              </a:solidFill>
              <a:latin typeface="Libre Franklin"/>
              <a:ea typeface="Libre Franklin"/>
              <a:cs typeface="Libre Franklin"/>
              <a:sym typeface="Libre Franklin"/>
            </a:endParaRPr>
          </a:p>
        </p:txBody>
      </p:sp>
      <p:sp>
        <p:nvSpPr>
          <p:cNvPr id="150" name="Google Shape;150;p21"/>
          <p:cNvSpPr txBox="1"/>
          <p:nvPr/>
        </p:nvSpPr>
        <p:spPr>
          <a:xfrm>
            <a:off x="4873350" y="1890538"/>
            <a:ext cx="2689800" cy="43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E67F8E"/>
                </a:solidFill>
                <a:latin typeface="Libre Franklin"/>
                <a:ea typeface="Libre Franklin"/>
                <a:cs typeface="Libre Franklin"/>
                <a:sym typeface="Libre Franklin"/>
              </a:rPr>
              <a:t>Climate Change</a:t>
            </a:r>
            <a:endParaRPr b="1" sz="2400">
              <a:solidFill>
                <a:srgbClr val="E67F8E"/>
              </a:solidFill>
              <a:latin typeface="Libre Franklin"/>
              <a:ea typeface="Libre Franklin"/>
              <a:cs typeface="Libre Franklin"/>
              <a:sym typeface="Libre Franklin"/>
            </a:endParaRPr>
          </a:p>
        </p:txBody>
      </p:sp>
      <p:sp>
        <p:nvSpPr>
          <p:cNvPr id="151" name="Google Shape;151;p21"/>
          <p:cNvSpPr txBox="1"/>
          <p:nvPr/>
        </p:nvSpPr>
        <p:spPr>
          <a:xfrm>
            <a:off x="4565675" y="2416738"/>
            <a:ext cx="3906600" cy="43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E67F8E"/>
                </a:solidFill>
                <a:latin typeface="Libre Franklin"/>
                <a:ea typeface="Libre Franklin"/>
                <a:cs typeface="Libre Franklin"/>
                <a:sym typeface="Libre Franklin"/>
              </a:rPr>
              <a:t>Access to Healthcare</a:t>
            </a:r>
            <a:endParaRPr b="1" sz="2400">
              <a:solidFill>
                <a:srgbClr val="E67F8E"/>
              </a:solidFill>
              <a:latin typeface="Libre Franklin"/>
              <a:ea typeface="Libre Franklin"/>
              <a:cs typeface="Libre Franklin"/>
              <a:sym typeface="Libre Franklin"/>
            </a:endParaRPr>
          </a:p>
        </p:txBody>
      </p:sp>
      <p:sp>
        <p:nvSpPr>
          <p:cNvPr id="152" name="Google Shape;152;p21"/>
          <p:cNvSpPr txBox="1"/>
          <p:nvPr/>
        </p:nvSpPr>
        <p:spPr>
          <a:xfrm>
            <a:off x="4657700" y="3442863"/>
            <a:ext cx="2689800" cy="43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E67F8E"/>
                </a:solidFill>
                <a:latin typeface="Libre Franklin"/>
                <a:ea typeface="Libre Franklin"/>
                <a:cs typeface="Libre Franklin"/>
                <a:sym typeface="Libre Franklin"/>
              </a:rPr>
              <a:t>Mental Health</a:t>
            </a:r>
            <a:endParaRPr b="1" sz="2400">
              <a:solidFill>
                <a:srgbClr val="E67F8E"/>
              </a:solidFill>
              <a:latin typeface="Libre Franklin"/>
              <a:ea typeface="Libre Franklin"/>
              <a:cs typeface="Libre Franklin"/>
              <a:sym typeface="Libre Franklin"/>
            </a:endParaRPr>
          </a:p>
        </p:txBody>
      </p:sp>
      <p:sp>
        <p:nvSpPr>
          <p:cNvPr id="153" name="Google Shape;153;p21"/>
          <p:cNvSpPr txBox="1"/>
          <p:nvPr/>
        </p:nvSpPr>
        <p:spPr>
          <a:xfrm>
            <a:off x="2595950" y="4166863"/>
            <a:ext cx="3689400" cy="43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E67F8E"/>
                </a:solidFill>
                <a:latin typeface="Libre Franklin"/>
                <a:ea typeface="Libre Franklin"/>
                <a:cs typeface="Libre Franklin"/>
                <a:sym typeface="Libre Franklin"/>
              </a:rPr>
              <a:t>Healing from Trauma</a:t>
            </a:r>
            <a:endParaRPr b="1" sz="2400">
              <a:solidFill>
                <a:srgbClr val="E67F8E"/>
              </a:solidFill>
              <a:latin typeface="Libre Franklin"/>
              <a:ea typeface="Libre Franklin"/>
              <a:cs typeface="Libre Franklin"/>
              <a:sym typeface="Libre Franklin"/>
            </a:endParaRPr>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