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5143500" cx="9144000"/>
  <p:notesSz cx="6858000" cy="9144000"/>
  <p:embeddedFontLst>
    <p:embeddedFont>
      <p:font typeface="Roboto"/>
      <p:regular r:id="rId36"/>
      <p:bold r:id="rId37"/>
      <p:italic r:id="rId38"/>
      <p:boldItalic r:id="rId39"/>
    </p:embeddedFont>
    <p:embeddedFont>
      <p:font typeface="Dela Gothic One"/>
      <p:regular r:id="rId40"/>
    </p:embeddedFont>
    <p:embeddedFont>
      <p:font typeface="Average"/>
      <p:regular r:id="rId41"/>
    </p:embeddedFont>
    <p:embeddedFont>
      <p:font typeface="Syne"/>
      <p:regular r:id="rId42"/>
      <p:bold r:id="rId43"/>
    </p:embeddedFont>
    <p:embeddedFont>
      <p:font typeface="Oswald"/>
      <p:regular r:id="rId44"/>
      <p:bold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DelaGothicOne-regular.fntdata"/><Relationship Id="rId20" Type="http://schemas.openxmlformats.org/officeDocument/2006/relationships/slide" Target="slides/slide15.xml"/><Relationship Id="rId42" Type="http://schemas.openxmlformats.org/officeDocument/2006/relationships/font" Target="fonts/Syne-regular.fntdata"/><Relationship Id="rId41" Type="http://schemas.openxmlformats.org/officeDocument/2006/relationships/font" Target="fonts/Average-regular.fntdata"/><Relationship Id="rId22" Type="http://schemas.openxmlformats.org/officeDocument/2006/relationships/slide" Target="slides/slide17.xml"/><Relationship Id="rId44" Type="http://schemas.openxmlformats.org/officeDocument/2006/relationships/font" Target="fonts/Oswald-regular.fntdata"/><Relationship Id="rId21" Type="http://schemas.openxmlformats.org/officeDocument/2006/relationships/slide" Target="slides/slide16.xml"/><Relationship Id="rId43" Type="http://schemas.openxmlformats.org/officeDocument/2006/relationships/font" Target="fonts/Syne-bold.fntdata"/><Relationship Id="rId24" Type="http://schemas.openxmlformats.org/officeDocument/2006/relationships/slide" Target="slides/slide19.xml"/><Relationship Id="rId23" Type="http://schemas.openxmlformats.org/officeDocument/2006/relationships/slide" Target="slides/slide18.xml"/><Relationship Id="rId45" Type="http://schemas.openxmlformats.org/officeDocument/2006/relationships/font" Target="fonts/Oswald-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font" Target="fonts/Roboto-bold.fntdata"/><Relationship Id="rId14" Type="http://schemas.openxmlformats.org/officeDocument/2006/relationships/slide" Target="slides/slide9.xml"/><Relationship Id="rId36" Type="http://schemas.openxmlformats.org/officeDocument/2006/relationships/font" Target="fonts/Roboto-regular.fntdata"/><Relationship Id="rId17" Type="http://schemas.openxmlformats.org/officeDocument/2006/relationships/slide" Target="slides/slide12.xml"/><Relationship Id="rId39" Type="http://schemas.openxmlformats.org/officeDocument/2006/relationships/font" Target="fonts/Roboto-boldItalic.fntdata"/><Relationship Id="rId16" Type="http://schemas.openxmlformats.org/officeDocument/2006/relationships/slide" Target="slides/slide11.xml"/><Relationship Id="rId38" Type="http://schemas.openxmlformats.org/officeDocument/2006/relationships/font" Target="fonts/Roboto-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ookriot.com/the-most-banned-books-in-the-us-are-not-new-books/"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en.org/report/narrating-the-crisis/"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ondenaststore.com/featured/hey-kids-ward-sutton.html" TargetMode="Externa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prismcomics.org/visibility-matters-maia-kobabe-responds-to-book-banning/"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bsnews.com/news/book-bans-opinion-poll-2022-02-22/" TargetMode="External"/><Relationship Id="rId3" Type="http://schemas.openxmlformats.org/officeDocument/2006/relationships/hyperlink" Target="https://www.everylibraryinstitute.org/bookbanningreport" TargetMode="External"/><Relationship Id="rId4" Type="http://schemas.openxmlformats.org/officeDocument/2006/relationships/hyperlink" Target="https://bookriot.com/florida-school-library-access/"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everylibraryinstitute.org/parent_perceptions_survey_2023"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30401fa28ac_0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30401fa28ac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0401fa28ac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30401fa28ac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the 2021-2022 school year, PEN’s data is on the left and the top banned books from the American Library Association’s count are on the right. Notice the trends: slightly more books by authors of color than any other demographic, followed by books by or about LGBTQ+ folks.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It’s worth noting that PEN tracks by school year (so July-June) and ALA’s data is tracked from the start of the year.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As you move through these next slides, feel free to ask attendees if they’ve read any of the books and/or if they’d like to talk about what any of the books are about. It’s likely they’re familiar–and if you have them in your library collection, bringing them into the session to pass around and/or encourage checkouts, that would work nicely.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feafab17bc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2feafab17bc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do students notice here? Perhaps there’s a gender imbalance on the authorship of the stories?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Recall that PEN defines “Ban” as removal of a book, period, including those pulled while under review because of a challenge; most of their data is school-based. Their numbers and records will be different from the ALA’s, which counts challenges and has far more information about public schools.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More information about the data is linked in the image.</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0401fa28ac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30401fa28ac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Recall that PEN defines “Ban” as removal of a book, period, including those pulled while under review because of a challenge; most of their data is school-based. Their numbers and records will be different from the ALA’s, which counts challenges and has far more information about public schools.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solidFill>
                  <a:schemeClr val="dk1"/>
                </a:solidFill>
              </a:rPr>
              <a:t>Where and how do you see the big three topics of “Critical Race Theory,” “Social Emotional Learning,” and “Comprehensive Sexuality Education” in these ttrends?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More information about the data is linked in the image.</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30401fa28ac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30401fa28ac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ALA’s data on challenged books in 2022.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More information about the data is linked in the image.</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30401fa28ac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30401fa28ac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
              <a:t>More information about the data is linked in the image.</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30401fa28ac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30401fa28ac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Book bans more than doubled between Spring 2023 and Fall 2023. But this is just the start of what’ll be happening in the 2023-2024 school year; that data is not complete as of putting this presentation together, but it will be included when available.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ALA’s data, on the right, is really eye opening when you look at the length of time it covers. It’s important to note that the vast majority of books being banned right now are NOT new books. The average age of the top, most frequently banned books is </a:t>
            </a:r>
            <a:r>
              <a:rPr lang="en" u="sng">
                <a:solidFill>
                  <a:schemeClr val="hlink"/>
                </a:solidFill>
                <a:hlinkClick r:id="rId2"/>
              </a:rPr>
              <a:t>roughly 15 years</a:t>
            </a:r>
            <a:r>
              <a:rPr lang="en"/>
              <a:t>. So why weren’t these books a problem earlier? </a:t>
            </a:r>
            <a:r>
              <a:rPr lang="en"/>
              <a:t>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2feafab17bc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2feafab17bc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If seeing the rise in book bans by semester were surprising, here’s a look at it school year over school year. Over 10,000 books were recorded to have been banned in the 2023-2024 school year.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Per the memo linked in the image from PEN:</a:t>
            </a:r>
            <a:endParaRPr/>
          </a:p>
          <a:p>
            <a:pPr indent="-298450" lvl="0" marL="457200" rtl="0" algn="l">
              <a:spcBef>
                <a:spcPts val="0"/>
              </a:spcBef>
              <a:spcAft>
                <a:spcPts val="0"/>
              </a:spcAft>
              <a:buSzPts val="1100"/>
              <a:buChar char="-"/>
            </a:pPr>
            <a:r>
              <a:rPr lang="en"/>
              <a:t>“</a:t>
            </a:r>
            <a:r>
              <a:rPr lang="en" sz="1500">
                <a:solidFill>
                  <a:schemeClr val="dk1"/>
                </a:solidFill>
                <a:highlight>
                  <a:srgbClr val="FFFFFF"/>
                </a:highlight>
                <a:latin typeface="Roboto"/>
                <a:ea typeface="Roboto"/>
                <a:cs typeface="Roboto"/>
                <a:sym typeface="Roboto"/>
              </a:rPr>
              <a:t>In part due to the targeting of sexual content, the stark increase includes books featuring romance, books about women’s sexual experiences, and books about rape or sexual abuse as well as continued attacks on books with LGBTQ+ characters or themes, or books about race or racism and featuring characters of color.”</a:t>
            </a:r>
            <a:endParaRPr sz="1500">
              <a:solidFill>
                <a:schemeClr val="dk1"/>
              </a:solidFill>
              <a:highlight>
                <a:srgbClr val="FFFFFF"/>
              </a:highlight>
              <a:latin typeface="Roboto"/>
              <a:ea typeface="Roboto"/>
              <a:cs typeface="Roboto"/>
              <a:sym typeface="Roboto"/>
            </a:endParaRPr>
          </a:p>
          <a:p>
            <a:pPr indent="-323850" lvl="0" marL="457200" rtl="0" algn="l">
              <a:spcBef>
                <a:spcPts val="0"/>
              </a:spcBef>
              <a:spcAft>
                <a:spcPts val="0"/>
              </a:spcAft>
              <a:buClr>
                <a:schemeClr val="dk1"/>
              </a:buClr>
              <a:buSzPts val="1500"/>
              <a:buFont typeface="Roboto"/>
              <a:buChar char="-"/>
            </a:pPr>
            <a:r>
              <a:rPr lang="en" sz="1500">
                <a:solidFill>
                  <a:schemeClr val="dk1"/>
                </a:solidFill>
                <a:highlight>
                  <a:srgbClr val="FFFFFF"/>
                </a:highlight>
                <a:latin typeface="Roboto"/>
                <a:ea typeface="Roboto"/>
                <a:cs typeface="Roboto"/>
                <a:sym typeface="Roboto"/>
              </a:rPr>
              <a:t>“Following </a:t>
            </a:r>
            <a:r>
              <a:rPr lang="en" sz="1500" u="sng">
                <a:solidFill>
                  <a:schemeClr val="hlink"/>
                </a:solidFill>
                <a:highlight>
                  <a:srgbClr val="FFFFFF"/>
                </a:highlight>
                <a:hlinkClick r:id="rId2"/>
              </a:rPr>
              <a:t>trends</a:t>
            </a:r>
            <a:r>
              <a:rPr lang="en" sz="1500">
                <a:solidFill>
                  <a:schemeClr val="dk1"/>
                </a:solidFill>
                <a:highlight>
                  <a:srgbClr val="FFFFFF"/>
                </a:highlight>
                <a:latin typeface="Roboto"/>
                <a:ea typeface="Roboto"/>
                <a:cs typeface="Roboto"/>
                <a:sym typeface="Roboto"/>
              </a:rPr>
              <a:t> from previous years in which books were targeted for including diverse perspectives, book bans from the 2023-2024 school year overwhelmingly featured stories with people or characters of color and/or LGBTQ+ people. We also observed how cases of book bans increasingly target stories by and about women and girls and/or that include depictions of rape or sexual abuse.”</a:t>
            </a:r>
            <a:endParaRPr sz="1500">
              <a:solidFill>
                <a:schemeClr val="dk1"/>
              </a:solidFill>
              <a:highlight>
                <a:srgbClr val="FFFFFF"/>
              </a:highlight>
              <a:latin typeface="Roboto"/>
              <a:ea typeface="Roboto"/>
              <a:cs typeface="Roboto"/>
              <a:sym typeface="Roboto"/>
            </a:endParaRPr>
          </a:p>
          <a:p>
            <a:pPr indent="-323850" lvl="0" marL="457200" rtl="0" algn="l">
              <a:spcBef>
                <a:spcPts val="0"/>
              </a:spcBef>
              <a:spcAft>
                <a:spcPts val="0"/>
              </a:spcAft>
              <a:buClr>
                <a:schemeClr val="dk1"/>
              </a:buClr>
              <a:buSzPts val="1500"/>
              <a:buFont typeface="Roboto"/>
              <a:buChar char="-"/>
            </a:pPr>
            <a:r>
              <a:rPr lang="en" sz="1500">
                <a:solidFill>
                  <a:schemeClr val="dk1"/>
                </a:solidFill>
                <a:highlight>
                  <a:srgbClr val="FFFFFF"/>
                </a:highlight>
                <a:latin typeface="Roboto"/>
                <a:ea typeface="Roboto"/>
                <a:cs typeface="Roboto"/>
                <a:sym typeface="Roboto"/>
              </a:rPr>
              <a:t>“This year, state legislation was also particularly critical in accelerating book bans, making it easier to remove books from schools without due process, or in some cases, without any formal process whatsoever. Over a dozen new laws and state policies used to ban books in schools have been implemented, as have a number of district policies at the local level. “</a:t>
            </a:r>
            <a:endParaRPr sz="1500">
              <a:solidFill>
                <a:schemeClr val="dk1"/>
              </a:solidFill>
              <a:highlight>
                <a:srgbClr val="FFFFFF"/>
              </a:highlight>
              <a:latin typeface="Roboto"/>
              <a:ea typeface="Roboto"/>
              <a:cs typeface="Roboto"/>
              <a:sym typeface="Roboto"/>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0401fa28ac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30401fa28ac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And here are ALA’s numbers from 2023. Among the notes from their report:</a:t>
            </a:r>
            <a:endParaRPr/>
          </a:p>
          <a:p>
            <a:pPr indent="-298450" lvl="0" marL="457200" rtl="0" algn="l">
              <a:spcBef>
                <a:spcPts val="0"/>
              </a:spcBef>
              <a:spcAft>
                <a:spcPts val="0"/>
              </a:spcAft>
              <a:buSzPts val="1100"/>
              <a:buChar char="-"/>
            </a:pPr>
            <a:r>
              <a:rPr lang="en"/>
              <a:t>“</a:t>
            </a:r>
            <a:r>
              <a:rPr lang="en" sz="1350">
                <a:solidFill>
                  <a:srgbClr val="101828"/>
                </a:solidFill>
              </a:rPr>
              <a:t>The number of titles targeted for censorship at public libraries increased by 92 percent over the previous year; school libraries saw an 11 percent increase.”</a:t>
            </a:r>
            <a:endParaRPr sz="1350">
              <a:solidFill>
                <a:srgbClr val="101828"/>
              </a:solidFill>
            </a:endParaRPr>
          </a:p>
          <a:p>
            <a:pPr indent="-314325" lvl="0" marL="457200" rtl="0" algn="l">
              <a:spcBef>
                <a:spcPts val="0"/>
              </a:spcBef>
              <a:spcAft>
                <a:spcPts val="0"/>
              </a:spcAft>
              <a:buClr>
                <a:srgbClr val="101828"/>
              </a:buClr>
              <a:buSzPts val="1350"/>
              <a:buChar char="-"/>
            </a:pPr>
            <a:r>
              <a:rPr lang="en" sz="1350">
                <a:solidFill>
                  <a:srgbClr val="101828"/>
                </a:solidFill>
              </a:rPr>
              <a:t>“Titles representing the voices and lived experiences of LGBTQIA+ and BIPOC individuals made up 47 percent of those targeted in censorship attempts.” </a:t>
            </a:r>
            <a:endParaRPr sz="1350">
              <a:solidFill>
                <a:srgbClr val="101828"/>
              </a:solidFill>
            </a:endParaRPr>
          </a:p>
          <a:p>
            <a:pPr indent="-314325" lvl="0" marL="457200" rtl="0" algn="l">
              <a:spcBef>
                <a:spcPts val="0"/>
              </a:spcBef>
              <a:spcAft>
                <a:spcPts val="0"/>
              </a:spcAft>
              <a:buClr>
                <a:srgbClr val="101828"/>
              </a:buClr>
              <a:buSzPts val="1350"/>
              <a:buChar char="-"/>
            </a:pPr>
            <a:r>
              <a:rPr lang="en" sz="1350">
                <a:solidFill>
                  <a:srgbClr val="101828"/>
                </a:solidFill>
              </a:rPr>
              <a:t>“There were attempts to censor more than 100 titles in each of these 17 states: Colorado, Connecticut, Florida, Idaho, Illinois, Iowa, Kentucky, Maryland, Missouri, North Carolina, Ohio, Pennsylvania, Tennessee, Texas, Utah, Virginia, and Wisconsin.”</a:t>
            </a:r>
            <a:endParaRPr sz="1350">
              <a:solidFill>
                <a:srgbClr val="101828"/>
              </a:solidFill>
            </a:endParaRPr>
          </a:p>
          <a:p>
            <a:pPr indent="0" lvl="0" marL="0" rtl="0" algn="l">
              <a:spcBef>
                <a:spcPts val="0"/>
              </a:spcBef>
              <a:spcAft>
                <a:spcPts val="0"/>
              </a:spcAft>
              <a:buNone/>
            </a:pPr>
            <a:r>
              <a:t/>
            </a:r>
            <a:endParaRPr sz="1350">
              <a:solidFill>
                <a:srgbClr val="101828"/>
              </a:solidFill>
            </a:endParaRPr>
          </a:p>
          <a:p>
            <a:pPr indent="0" lvl="0" marL="0" rtl="0" algn="l">
              <a:spcBef>
                <a:spcPts val="0"/>
              </a:spcBef>
              <a:spcAft>
                <a:spcPts val="0"/>
              </a:spcAft>
              <a:buNone/>
            </a:pPr>
            <a:r>
              <a:t/>
            </a:r>
            <a:endParaRPr sz="1350">
              <a:solidFill>
                <a:srgbClr val="101828"/>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0401fa28ac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30401fa28ac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highlight>
                  <a:srgbClr val="FFFFFF"/>
                </a:highlight>
                <a:latin typeface="Roboto"/>
                <a:ea typeface="Roboto"/>
                <a:cs typeface="Roboto"/>
                <a:sym typeface="Roboto"/>
              </a:rPr>
              <a:t>These are the top 10 most challenged/banned titles ALA recorded for 2023. </a:t>
            </a:r>
            <a:endParaRPr sz="1500">
              <a:solidFill>
                <a:schemeClr val="dk1"/>
              </a:solidFill>
              <a:highlight>
                <a:srgbClr val="FFFFFF"/>
              </a:highlight>
              <a:latin typeface="Roboto"/>
              <a:ea typeface="Roboto"/>
              <a:cs typeface="Roboto"/>
              <a:sym typeface="Roboto"/>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30401fa28ac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30401fa28ac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highlight>
                  <a:srgbClr val="FFFFFF"/>
                </a:highlight>
                <a:latin typeface="Roboto"/>
                <a:ea typeface="Roboto"/>
                <a:cs typeface="Roboto"/>
                <a:sym typeface="Roboto"/>
              </a:rPr>
              <a:t>This is ALA’s data on where books were challenged in the US in 2023. It aligns a lot with PEN’s data (their map for 2023-2024 is not yet published). Are there any surprises here that students notice? </a:t>
            </a:r>
            <a:endParaRPr sz="1500">
              <a:solidFill>
                <a:schemeClr val="dk1"/>
              </a:solidFill>
              <a:highlight>
                <a:srgbClr val="FFFFFF"/>
              </a:highlight>
              <a:latin typeface="Roboto"/>
              <a:ea typeface="Roboto"/>
              <a:cs typeface="Roboto"/>
              <a:sym typeface="Roboto"/>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2feafab17b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2feafab17b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Yes, you’ve seen this slide before in the deck about today’s teen demographics. That’s purposeful--these three phrases have been instrumental in understanding the themes and targets of book banning. We can watch them rise in prominence as challenges and bans have escalated from 2021-2024 (the last year we have some data for as of writing).</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
                <a:solidFill>
                  <a:schemeClr val="dk1"/>
                </a:solidFill>
              </a:rPr>
              <a:t>Books that fall within these three broad categories are those which have been targeted the most.</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Critical Race Theory (CRT) is an academic concept taught in higher education that examines the ways race interacts with every facet and aspect of life. However, as applied in today’s context, it’s used to describe any and all education or materials that explore race and especially the history of racism in America.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Comprehensive Sexuality Education (CSE) is an intentionally erroneous name for sexual education and gender studies. The complaints about CSE emerged from several states implementing new guidelines on sexual education in public schools that are far more robust and inclusive. But instead of calling it comprehensive sexual education, which is what it is, because these new laws include needing to discuss LGBTQ+ people and sexuality, it was reframed as sexuality education to stoke moral panic. This is where some of the rhetoric about grooming and about how teachers and librarians are trying to transition children came from. CSE also includes discussion of things like sexual violence, a common target of book banners.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Social Emotional Learning (SEL) is not a new concept. It’s the same as earlier movements to promote individual self-esteem and worth in schools. This is primarily your arena for mental health and wellness materials.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Comic by William Sutton for Conde Nast </a:t>
            </a:r>
            <a:r>
              <a:rPr lang="en" u="sng">
                <a:solidFill>
                  <a:schemeClr val="hlink"/>
                </a:solidFill>
                <a:hlinkClick r:id="rId2"/>
              </a:rPr>
              <a:t>https://condenaststore.com/featured/hey-kids-ward-sutton.html</a:t>
            </a:r>
            <a:r>
              <a:rPr lang="en">
                <a:solidFill>
                  <a:schemeClr val="dk1"/>
                </a:solidFill>
              </a:rPr>
              <a:t>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2feafab17bc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2feafab17bc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Comic from: </a:t>
            </a:r>
            <a:r>
              <a:rPr lang="en" u="sng">
                <a:solidFill>
                  <a:schemeClr val="hlink"/>
                </a:solidFill>
                <a:hlinkClick r:id="rId2"/>
              </a:rPr>
              <a:t>https://www.prismcomics.org/visibility-matters-maia-kobabe-responds-to-book-banning/</a:t>
            </a:r>
            <a:r>
              <a:rPr lang="en"/>
              <a:t>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2feafab17bc_0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2feafab17bc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Recall that the groups creating these rating systems and making these book removal demands are not professional educators, librarians, or those with a background in literacy or child development (and those who are represent a tiny fraction of the bulk of these groups).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What do you think about this kind of rating? What does this tell you, if anything?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2feafab17bc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2feafab17bc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Here’s an example of a book </a:t>
            </a:r>
            <a:r>
              <a:rPr lang="en"/>
              <a:t>rating</a:t>
            </a:r>
            <a:r>
              <a:rPr lang="en"/>
              <a:t> from the Moms For Liberty review database. Do you agree or disagree with looking at books like this? </a:t>
            </a:r>
            <a:endParaRPr/>
          </a:p>
          <a:p>
            <a:pPr indent="0" lvl="0" marL="0" rtl="0" algn="l">
              <a:spcBef>
                <a:spcPts val="0"/>
              </a:spcBef>
              <a:spcAft>
                <a:spcPts val="0"/>
              </a:spcAft>
              <a:buNone/>
            </a:pPr>
            <a:r>
              <a:rPr lang="en"/>
              <a:t>Another question to ask: where/how does this fall into the common categories of books being banned?</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30401fa28ac_0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30401fa28ac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Utah has 13 books that are not allowed in </a:t>
            </a:r>
            <a:r>
              <a:rPr lang="en"/>
              <a:t>any public school at all. This law applies only to public schools--private institutions need not follow that law.</a:t>
            </a:r>
            <a:endParaRPr/>
          </a:p>
          <a:p>
            <a:pPr indent="-298450" lvl="0" marL="457200" rtl="0" algn="l">
              <a:spcBef>
                <a:spcPts val="0"/>
              </a:spcBef>
              <a:spcAft>
                <a:spcPts val="0"/>
              </a:spcAft>
              <a:buSzPts val="1100"/>
              <a:buChar char="-"/>
            </a:pPr>
            <a:r>
              <a:rPr lang="en"/>
              <a:t>Several states have outright banned so-called “CRT.” </a:t>
            </a:r>
            <a:endParaRPr/>
          </a:p>
          <a:p>
            <a:pPr indent="-298450" lvl="0" marL="457200" rtl="0" algn="l">
              <a:spcBef>
                <a:spcPts val="0"/>
              </a:spcBef>
              <a:spcAft>
                <a:spcPts val="0"/>
              </a:spcAft>
              <a:buSzPts val="1100"/>
              <a:buChar char="-"/>
            </a:pPr>
            <a:r>
              <a:rPr lang="en"/>
              <a:t>There are county wide public libraries which have banned topics like “Gender fluidity” in books for anyone under the age of 18.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2feafab17bc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2feafab17bc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There have been so many other targets as part of this book ban wave. Those </a:t>
            </a:r>
            <a:r>
              <a:rPr lang="en"/>
              <a:t>include</a:t>
            </a:r>
            <a:r>
              <a:rPr lang="en"/>
              <a:t> the following types of materials, as well as institutions more largely.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Why these have been challenged:</a:t>
            </a:r>
            <a:endParaRPr/>
          </a:p>
          <a:p>
            <a:pPr indent="-298450" lvl="0" marL="457200" rtl="0" algn="l">
              <a:spcBef>
                <a:spcPts val="0"/>
              </a:spcBef>
              <a:spcAft>
                <a:spcPts val="0"/>
              </a:spcAft>
              <a:buSzPts val="1100"/>
              <a:buChar char="-"/>
            </a:pPr>
            <a:r>
              <a:rPr lang="en"/>
              <a:t>Libraries/schools: these are taxpayer funded </a:t>
            </a:r>
            <a:r>
              <a:rPr lang="en"/>
              <a:t>institutions</a:t>
            </a:r>
            <a:r>
              <a:rPr lang="en"/>
              <a:t>. Some believe that they should have more say in how their tax </a:t>
            </a:r>
            <a:r>
              <a:rPr lang="en"/>
              <a:t>dollars</a:t>
            </a:r>
            <a:r>
              <a:rPr lang="en"/>
              <a:t> are used. In schools in particular, these groups are seeking not necessary to just remove books--books are a tool, recall. Instead, they want to destabilize the schools by demanding reviews of content and books, in order to highlight how tax money isn’t utilized well in public schools. Book challenges are EXPENSIVE. The groups challenging books will turn around and point out the waste of money for having the items they disagree with AND that it cost so much for those materials to be reviewed. At the same time, they’re </a:t>
            </a:r>
            <a:r>
              <a:rPr lang="en"/>
              <a:t>working</a:t>
            </a:r>
            <a:r>
              <a:rPr lang="en"/>
              <a:t> to create voucher programs at the state level, which effectively take the money they would pay in taxes to local schools and give it to them in the form of a voucher they can use to pay for private/parochial/homeschools. This harms the already under funded public institutions, and it also puts taxpayer money into institutions which may not be aligned with the philosophies of taxpayers (such as religious institutions that teach only certain types of curriculum). This is not to say those schools shouldn’t exist; it is instead to say that taxpayers shouldn’t need to foot the bill when the public school itself is such a powerful institution of democracy. </a:t>
            </a:r>
            <a:endParaRPr/>
          </a:p>
          <a:p>
            <a:pPr indent="-298450" lvl="0" marL="457200" rtl="0" algn="l">
              <a:spcBef>
                <a:spcPts val="0"/>
              </a:spcBef>
              <a:spcAft>
                <a:spcPts val="0"/>
              </a:spcAft>
              <a:buSzPts val="1100"/>
              <a:buChar char="-"/>
            </a:pPr>
            <a:r>
              <a:rPr lang="en"/>
              <a:t>Public libraries, by virtue of being democratic and taxpayer institutions, face similar issues. The ending of funding for them wouldn’t signal the end of libraries. It would signal the end of PUBLIC libraries and a return to subscription/fee based institutions that do not need to represent a whole community but just what the owner sees as important </a:t>
            </a:r>
            <a:r>
              <a:rPr lang="en"/>
              <a:t>enough</a:t>
            </a:r>
            <a:r>
              <a:rPr lang="en"/>
              <a:t> to have available. </a:t>
            </a:r>
            <a:endParaRPr/>
          </a:p>
          <a:p>
            <a:pPr indent="-298450" lvl="0" marL="457200" rtl="0" algn="l">
              <a:spcBef>
                <a:spcPts val="0"/>
              </a:spcBef>
              <a:spcAft>
                <a:spcPts val="0"/>
              </a:spcAft>
              <a:buSzPts val="1100"/>
              <a:buChar char="-"/>
            </a:pPr>
            <a:r>
              <a:rPr lang="en"/>
              <a:t>In some schools, entire sections on climate change in science textbooks have been purposefully removed. </a:t>
            </a:r>
            <a:endParaRPr/>
          </a:p>
          <a:p>
            <a:pPr indent="-298450" lvl="0" marL="457200" rtl="0" algn="l">
              <a:spcBef>
                <a:spcPts val="0"/>
              </a:spcBef>
              <a:spcAft>
                <a:spcPts val="0"/>
              </a:spcAft>
              <a:buSzPts val="1100"/>
              <a:buChar char="-"/>
            </a:pPr>
            <a:r>
              <a:rPr lang="en"/>
              <a:t>For all of the claims made that kids can get the books pulled from schools at the public library or a bookstore, we know this is not true. THOSE institutions are also being targeted.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2feafab17bc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2feafab17bc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Some of the things seen in public libraries over the last several years.</a:t>
            </a:r>
            <a:endParaRPr/>
          </a:p>
          <a:p>
            <a:pPr indent="-298450" lvl="0" marL="457200" rtl="0" algn="l">
              <a:spcBef>
                <a:spcPts val="0"/>
              </a:spcBef>
              <a:spcAft>
                <a:spcPts val="0"/>
              </a:spcAft>
              <a:buSzPts val="1100"/>
              <a:buChar char="-"/>
            </a:pPr>
            <a:r>
              <a:rPr lang="en"/>
              <a:t>When it comes to defunding, this has been attempted in several ways. Sometimes it comes from the city the </a:t>
            </a:r>
            <a:r>
              <a:rPr lang="en"/>
              <a:t>library</a:t>
            </a:r>
            <a:r>
              <a:rPr lang="en"/>
              <a:t> is part of; sometimes, it’s citizens who demand defunding or a freeze on funding. Several campaigns have pushed to have residents vote to stop funding their libraries. </a:t>
            </a:r>
            <a:endParaRPr/>
          </a:p>
          <a:p>
            <a:pPr indent="-298450" lvl="0" marL="457200" rtl="0" algn="l">
              <a:spcBef>
                <a:spcPts val="0"/>
              </a:spcBef>
              <a:spcAft>
                <a:spcPts val="0"/>
              </a:spcAft>
              <a:buSzPts val="1100"/>
              <a:buChar char="-"/>
            </a:pPr>
            <a:r>
              <a:rPr lang="en"/>
              <a:t>New laws in Idaho, for example, require that parental permission is sought for anyone under </a:t>
            </a:r>
            <a:r>
              <a:rPr lang="en"/>
              <a:t>the</a:t>
            </a:r>
            <a:r>
              <a:rPr lang="en"/>
              <a:t> age of 18 to see any books shelved in “adult” areas. This is thanks to a new which allows parents to complain about a book and if the library does not take action, that parent can sue the library.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0401fa28ac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30401fa28ac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from the left is from Sumner County Public Libraries in Tennessee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Image on the right is from Idaho Falls Public Library in Idaho.</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2feafab17bc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2feafab17bc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“Inappropriate” materials in school book fairs have been defined a couple of ways. The first is that it’s materials that are primarily by or about LGBTQ+ people. The second is that the books in the book fair–recall, these are voluntary opportunities for kids to buy books at school with their own money–do not meet the standards of materials appropriate for the school itself. So the claim that kids can “get the books elsewhere” isn’t true. The book fair might be their only chance to buy a book or two and now that’s taken from them, too.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2feafab17bc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2feafab17bc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Numerous states have tried to criminalize librarians through state-level legislation. These bills would mean if librarians are caught having “inappropriate material” in the collection and/or sharing it with people under 18, they’d face jail time and/or stiff fines.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Recall: the definition of “inappropriate” is purposefully vague, and none of the books in a public nor school library meet the legal definition of obscene.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2feafab17bc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2feafab17bc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Data from:</a:t>
            </a:r>
            <a:endParaRPr/>
          </a:p>
          <a:p>
            <a:pPr indent="-298450" lvl="0" marL="457200" rtl="0" algn="l">
              <a:spcBef>
                <a:spcPts val="0"/>
              </a:spcBef>
              <a:spcAft>
                <a:spcPts val="0"/>
              </a:spcAft>
              <a:buSzPts val="1100"/>
              <a:buChar char="-"/>
            </a:pPr>
            <a:r>
              <a:rPr lang="en"/>
              <a:t>CBS news: </a:t>
            </a:r>
            <a:r>
              <a:rPr lang="en" u="sng">
                <a:solidFill>
                  <a:schemeClr val="hlink"/>
                </a:solidFill>
                <a:hlinkClick r:id="rId2"/>
              </a:rPr>
              <a:t>https://www.cbsnews.com/news/book-bans-opinion-poll-2022-02-22/</a:t>
            </a:r>
            <a:endParaRPr/>
          </a:p>
          <a:p>
            <a:pPr indent="-298450" lvl="0" marL="457200" rtl="0" algn="l">
              <a:spcBef>
                <a:spcPts val="0"/>
              </a:spcBef>
              <a:spcAft>
                <a:spcPts val="0"/>
              </a:spcAft>
              <a:buSzPts val="1100"/>
              <a:buChar char="-"/>
            </a:pPr>
            <a:r>
              <a:rPr lang="en"/>
              <a:t>EveryLibrary: </a:t>
            </a:r>
            <a:r>
              <a:rPr lang="en" u="sng">
                <a:solidFill>
                  <a:schemeClr val="hlink"/>
                </a:solidFill>
                <a:hlinkClick r:id="rId3"/>
              </a:rPr>
              <a:t>https://www.everylibraryinstitute.org/bookbanningreport</a:t>
            </a:r>
            <a:endParaRPr/>
          </a:p>
          <a:p>
            <a:pPr indent="-298450" lvl="0" marL="457200" rtl="0" algn="l">
              <a:spcBef>
                <a:spcPts val="0"/>
              </a:spcBef>
              <a:spcAft>
                <a:spcPts val="0"/>
              </a:spcAft>
              <a:buSzPts val="1100"/>
              <a:buChar char="-"/>
            </a:pPr>
            <a:r>
              <a:rPr lang="en"/>
              <a:t>Opt-out access of libraries in Florida is the 1% data point: </a:t>
            </a:r>
            <a:r>
              <a:rPr lang="en" u="sng">
                <a:solidFill>
                  <a:schemeClr val="hlink"/>
                </a:solidFill>
                <a:hlinkClick r:id="rId4"/>
              </a:rPr>
              <a:t>https://bookriot.com/florida-school-library-access/</a:t>
            </a:r>
            <a:r>
              <a:rPr lang="en"/>
              <a:t>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2feafab17bc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2feafab17bc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It is crucial to mention here that the “reopen the schools” arguments were under a false premise and language meant to stir up feelings. Schools were never closed; they were virtual.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Christophe Rufo has been a major player in far-right politics and </a:t>
            </a:r>
            <a:r>
              <a:rPr i="1" lang="en"/>
              <a:t>created</a:t>
            </a:r>
            <a:r>
              <a:rPr lang="en"/>
              <a:t> the “Critical Race Theory” target in early 2021. He did the same thing with the “groomer” rhetoric around educators and librarians, specifically focused on spreading mis and dis information about “gender ideology” being taught--that’s your anti-LGBTQ+ stuff–just a year later. That will become more evident in the following slides, particularly as the themes in banned books become clearer and clearer.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Something worth emphasizing here because it is important: none of what comes up in this presentation nor what has come up elsewhere in the program is about “right” vs. “left.” It’s about a level of dangerous extremism that profits from and builds its base on conspiracy theory and suppression of anyone who isn’t cis, straight, white, wealthy, able-bodied, and male.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a:t>
            </a:r>
            <a:r>
              <a:rPr lang="en"/>
              <a:t> reason schools are the first target is that they represent democracy in a pretty incredible way. Where else is EVERYONE guaranteed an education? It doesn’t matter if you can or cannot pay; free public education is free public education and an agreement between taxpayers and the system. The thing is, even if the schools have a “lot” of money, it’s very little in the grand scheme of things. But the reason that schools are a target in this historic moment is the growth of home schooling during the pandemic, as well as the growth in small private institutions. When “homeschool” is used here, note that means a VERY institutionalized version of it, not what you might initially think of. These private and homeschools need some kind of funding, and so extremists have seen this moment to destabilize schools in order to push for vouchers. State-sanctioned vouchers--passed in places like Arizona, Iowa, and Utah, among others--take money from the public schools and give it to parents to use for those private educational institutions or materials. This leaves the public schools hurting as they lose more and more of the little money they have.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Private and home school programming is not a target. What IS important to address here is that they follow far different regulations and requirements and policies than public schools and institutions. They do not need to be accommodating to people of all backgrounds, races, genders, and beliefs; they also do not need to make accommodations for disabled folks. They legally can discriminate about their study body in ways that public institutions cannot. There is a lack of accountability that should raise concerns when it comes to getting taxpayer money to fund them.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30401fa28ac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3" name="Google Shape;243;g30401fa28ac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Data from: </a:t>
            </a:r>
            <a:r>
              <a:rPr lang="en" u="sng">
                <a:solidFill>
                  <a:schemeClr val="hlink"/>
                </a:solidFill>
                <a:hlinkClick r:id="rId2"/>
              </a:rPr>
              <a:t>https://www.everylibraryinstitute.org/parent_perceptions_survey_2023</a:t>
            </a:r>
            <a:r>
              <a:rPr lang="en"/>
              <a:t>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2feafab17bc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2feafab17bc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graphic here is an example of how certain terms or ideas were being framed within different social media groups meant to create outrage against “government” institutions like public schools and libraries. Ask students what they think about some of this--what is mis, dis, or mal information here? Why do they think these sorts of graphics were effective?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2f84229c30d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2f84229c30d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These graphics are really great visual explainers of all of the things </a:t>
            </a:r>
            <a:r>
              <a:rPr lang="en"/>
              <a:t>happening</a:t>
            </a:r>
            <a:r>
              <a:rPr lang="en"/>
              <a:t> simultaneously to make books and libraries a target. They are all from John Norcross, and the source is linked on each image for further reading. His name will come up again later in the program, as he’s developed some great, easy to use templates for anti-book ban advocacy.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2f84229c30d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2f84229c30d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These graphics are really great visual explainers of all of the things happening simultaneously to make books and libraries a target. They are all from John Norcross, and the source is linked on each image for further reading. His name will come up again later in the program, as he’s developed some great, easy to use templates for anti-book ban advocacy.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2f84229c30d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2f84229c30d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These graphics are really great visual explainers of all of the things happening simultaneously to make books and libraries a target. They are all from John Norcross, and the source is linked on each image for further reading. His name will come up again later in the program, as he’s developed some great, easy to use templates for anti-book ban advocacy.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2feafab17bc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2feafab17bc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video is linked in the image.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is an example of what began happening in school boards nationwide. This was the first recorded school board challenge to Gender Queer, the most banned and challenged book in the US since. Stacy Langton became a model for how this was done elsewhere, holding up a sample of 7 or so panels from the graphic memoir and claiming they were sexually explicit pornography. They are not--remember, books are taken AS A WHOLE when they’re considered for whether or not they met the legal definition of obscene. The book is over 230 pages; seven panels is not the book in any stretch of the imagination. Same goes for Lawn Boy; the passages shared and duplicated over and over do not represent the book in any capacity.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2feafab17bc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2feafab17bc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the 2021-2022 school year, PEN’s data is on the left and the top banned books from the American Library Association’s count are on the right. Notice the trends: slightly more books by authors of color than any other demographic, followed by books by or about LGBTQ+ folks.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It’s worth noting that PEN tracks by school year (so July-June) and ALA’s data is tracked from the start of the year.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As you move through these next slides, feel free to ask attendees if they’ve read any of the books and/or if they’d like to talk about what any of the books are about. It’s likely they’re familiar–and if you have them in your library collection, bringing them into the session to pass around and/or encourage checkouts, that would work nicely.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grpSp>
        <p:nvGrpSpPr>
          <p:cNvPr id="10" name="Google Shape;10;p2"/>
          <p:cNvGrpSpPr/>
          <p:nvPr/>
        </p:nvGrpSpPr>
        <p:grpSpPr>
          <a:xfrm>
            <a:off x="4350279" y="2855377"/>
            <a:ext cx="443589" cy="105632"/>
            <a:chOff x="4137525" y="2915950"/>
            <a:chExt cx="869100" cy="207000"/>
          </a:xfrm>
        </p:grpSpPr>
        <p:sp>
          <p:nvSpPr>
            <p:cNvPr id="11" name="Google Shape;11;p2"/>
            <p:cNvSpPr/>
            <p:nvPr/>
          </p:nvSpPr>
          <p:spPr>
            <a:xfrm>
              <a:off x="446857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a:off x="47996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41375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671258" y="990800"/>
            <a:ext cx="7801500" cy="1730100"/>
          </a:xfrm>
          <a:prstGeom prst="rect">
            <a:avLst/>
          </a:prstGeom>
        </p:spPr>
        <p:txBody>
          <a:bodyPr anchorCtr="0" anchor="b" bIns="91425" lIns="91425" spcFirstLastPara="1" rIns="91425" wrap="square" tIns="91425">
            <a:norm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5" name="Google Shape;15;p2"/>
          <p:cNvSpPr txBox="1"/>
          <p:nvPr>
            <p:ph idx="1" type="subTitle"/>
          </p:nvPr>
        </p:nvSpPr>
        <p:spPr>
          <a:xfrm>
            <a:off x="671250" y="3174876"/>
            <a:ext cx="78015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6" name="Google Shape;16;p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9" name="Shape 49"/>
        <p:cNvGrpSpPr/>
        <p:nvPr/>
      </p:nvGrpSpPr>
      <p:grpSpPr>
        <a:xfrm>
          <a:off x="0" y="0"/>
          <a:ext cx="0" cy="0"/>
          <a:chOff x="0" y="0"/>
          <a:chExt cx="0" cy="0"/>
        </a:xfrm>
      </p:grpSpPr>
      <p:sp>
        <p:nvSpPr>
          <p:cNvPr id="50" name="Google Shape;50;p11"/>
          <p:cNvSpPr txBox="1"/>
          <p:nvPr>
            <p:ph hasCustomPrompt="1" type="title"/>
          </p:nvPr>
        </p:nvSpPr>
        <p:spPr>
          <a:xfrm>
            <a:off x="311700" y="1255275"/>
            <a:ext cx="8520600" cy="18906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1" name="Google Shape;51;p11"/>
          <p:cNvSpPr txBox="1"/>
          <p:nvPr>
            <p:ph idx="1" type="body"/>
          </p:nvPr>
        </p:nvSpPr>
        <p:spPr>
          <a:xfrm>
            <a:off x="311700" y="32284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52" name="Google Shape;52;p11"/>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1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3"/>
          <p:cNvSpPr txBox="1"/>
          <p:nvPr>
            <p:ph type="title"/>
          </p:nvPr>
        </p:nvSpPr>
        <p:spPr>
          <a:xfrm>
            <a:off x="671250" y="2141250"/>
            <a:ext cx="7852200" cy="8610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9" name="Google Shape;19;p3"/>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3" name="Google Shape;23;p4"/>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6" name="Google Shape;26;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 name="Google Shape;27;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8" name="Google Shape;28;p5"/>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1" name="Google Shape;31;p6"/>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Google Shape;34;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5" name="Google Shape;35;p7"/>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36" name="Shape 36"/>
        <p:cNvGrpSpPr/>
        <p:nvPr/>
      </p:nvGrpSpPr>
      <p:grpSpPr>
        <a:xfrm>
          <a:off x="0" y="0"/>
          <a:ext cx="0" cy="0"/>
          <a:chOff x="0" y="0"/>
          <a:chExt cx="0" cy="0"/>
        </a:xfrm>
      </p:grpSpPr>
      <p:sp>
        <p:nvSpPr>
          <p:cNvPr id="37" name="Google Shape;37;p8"/>
          <p:cNvSpPr txBox="1"/>
          <p:nvPr>
            <p:ph type="title"/>
          </p:nvPr>
        </p:nvSpPr>
        <p:spPr>
          <a:xfrm>
            <a:off x="490250" y="526350"/>
            <a:ext cx="6227100" cy="4090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38" name="Google Shape;38;p8"/>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9"/>
          <p:cNvSpPr/>
          <p:nvPr/>
        </p:nvSpPr>
        <p:spPr>
          <a:xfrm>
            <a:off x="4572000" y="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 name="Google Shape;41;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2" name="Google Shape;42;p9"/>
          <p:cNvSpPr txBox="1"/>
          <p:nvPr>
            <p:ph type="title"/>
          </p:nvPr>
        </p:nvSpPr>
        <p:spPr>
          <a:xfrm>
            <a:off x="265500" y="1081400"/>
            <a:ext cx="4045200" cy="1710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3" name="Google Shape;43;p9"/>
          <p:cNvSpPr txBox="1"/>
          <p:nvPr>
            <p:ph idx="1" type="subTitle"/>
          </p:nvPr>
        </p:nvSpPr>
        <p:spPr>
          <a:xfrm>
            <a:off x="265500" y="28452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dk1"/>
              </a:buClr>
              <a:buSzPts val="2100"/>
              <a:buNone/>
              <a:defRPr sz="2100">
                <a:solidFill>
                  <a:schemeClr val="dk1"/>
                </a:solidFill>
              </a:defRPr>
            </a:lvl1pPr>
            <a:lvl2pPr lvl="1" algn="ctr">
              <a:lnSpc>
                <a:spcPct val="100000"/>
              </a:lnSpc>
              <a:spcBef>
                <a:spcPts val="0"/>
              </a:spcBef>
              <a:spcAft>
                <a:spcPts val="0"/>
              </a:spcAft>
              <a:buClr>
                <a:schemeClr val="dk1"/>
              </a:buClr>
              <a:buSzPts val="2100"/>
              <a:buNone/>
              <a:defRPr sz="2100">
                <a:solidFill>
                  <a:schemeClr val="dk1"/>
                </a:solidFill>
              </a:defRPr>
            </a:lvl2pPr>
            <a:lvl3pPr lvl="2" algn="ctr">
              <a:lnSpc>
                <a:spcPct val="100000"/>
              </a:lnSpc>
              <a:spcBef>
                <a:spcPts val="0"/>
              </a:spcBef>
              <a:spcAft>
                <a:spcPts val="0"/>
              </a:spcAft>
              <a:buClr>
                <a:schemeClr val="dk1"/>
              </a:buClr>
              <a:buSzPts val="2100"/>
              <a:buNone/>
              <a:defRPr sz="2100">
                <a:solidFill>
                  <a:schemeClr val="dk1"/>
                </a:solidFill>
              </a:defRPr>
            </a:lvl3pPr>
            <a:lvl4pPr lvl="3" algn="ctr">
              <a:lnSpc>
                <a:spcPct val="100000"/>
              </a:lnSpc>
              <a:spcBef>
                <a:spcPts val="0"/>
              </a:spcBef>
              <a:spcAft>
                <a:spcPts val="0"/>
              </a:spcAft>
              <a:buClr>
                <a:schemeClr val="dk1"/>
              </a:buClr>
              <a:buSzPts val="2100"/>
              <a:buNone/>
              <a:defRPr sz="2100">
                <a:solidFill>
                  <a:schemeClr val="dk1"/>
                </a:solidFill>
              </a:defRPr>
            </a:lvl4pPr>
            <a:lvl5pPr lvl="4" algn="ctr">
              <a:lnSpc>
                <a:spcPct val="100000"/>
              </a:lnSpc>
              <a:spcBef>
                <a:spcPts val="0"/>
              </a:spcBef>
              <a:spcAft>
                <a:spcPts val="0"/>
              </a:spcAft>
              <a:buClr>
                <a:schemeClr val="dk1"/>
              </a:buClr>
              <a:buSzPts val="2100"/>
              <a:buNone/>
              <a:defRPr sz="2100">
                <a:solidFill>
                  <a:schemeClr val="dk1"/>
                </a:solidFill>
              </a:defRPr>
            </a:lvl5pPr>
            <a:lvl6pPr lvl="5" algn="ctr">
              <a:lnSpc>
                <a:spcPct val="100000"/>
              </a:lnSpc>
              <a:spcBef>
                <a:spcPts val="0"/>
              </a:spcBef>
              <a:spcAft>
                <a:spcPts val="0"/>
              </a:spcAft>
              <a:buClr>
                <a:schemeClr val="dk1"/>
              </a:buClr>
              <a:buSzPts val="2100"/>
              <a:buNone/>
              <a:defRPr sz="2100">
                <a:solidFill>
                  <a:schemeClr val="dk1"/>
                </a:solidFill>
              </a:defRPr>
            </a:lvl6pPr>
            <a:lvl7pPr lvl="6" algn="ctr">
              <a:lnSpc>
                <a:spcPct val="100000"/>
              </a:lnSpc>
              <a:spcBef>
                <a:spcPts val="0"/>
              </a:spcBef>
              <a:spcAft>
                <a:spcPts val="0"/>
              </a:spcAft>
              <a:buClr>
                <a:schemeClr val="dk1"/>
              </a:buClr>
              <a:buSzPts val="2100"/>
              <a:buNone/>
              <a:defRPr sz="2100">
                <a:solidFill>
                  <a:schemeClr val="dk1"/>
                </a:solidFill>
              </a:defRPr>
            </a:lvl7pPr>
            <a:lvl8pPr lvl="7" algn="ctr">
              <a:lnSpc>
                <a:spcPct val="100000"/>
              </a:lnSpc>
              <a:spcBef>
                <a:spcPts val="0"/>
              </a:spcBef>
              <a:spcAft>
                <a:spcPts val="0"/>
              </a:spcAft>
              <a:buClr>
                <a:schemeClr val="dk1"/>
              </a:buClr>
              <a:buSzPts val="2100"/>
              <a:buNone/>
              <a:defRPr sz="2100">
                <a:solidFill>
                  <a:schemeClr val="dk1"/>
                </a:solidFill>
              </a:defRPr>
            </a:lvl8pPr>
            <a:lvl9pPr lvl="8" algn="ctr">
              <a:lnSpc>
                <a:spcPct val="100000"/>
              </a:lnSpc>
              <a:spcBef>
                <a:spcPts val="0"/>
              </a:spcBef>
              <a:spcAft>
                <a:spcPts val="0"/>
              </a:spcAft>
              <a:buClr>
                <a:schemeClr val="dk1"/>
              </a:buClr>
              <a:buSzPts val="2100"/>
              <a:buNone/>
              <a:defRPr sz="2100">
                <a:solidFill>
                  <a:schemeClr val="dk1"/>
                </a:solidFill>
              </a:defRPr>
            </a:lvl9pPr>
          </a:lstStyle>
          <a:p/>
        </p:txBody>
      </p:sp>
      <p:sp>
        <p:nvSpPr>
          <p:cNvPr id="44" name="Google Shape;44;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45" name="Google Shape;45;p9"/>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6" name="Shape 46"/>
        <p:cNvGrpSpPr/>
        <p:nvPr/>
      </p:nvGrpSpPr>
      <p:grpSpPr>
        <a:xfrm>
          <a:off x="0" y="0"/>
          <a:ext cx="0" cy="0"/>
          <a:chOff x="0" y="0"/>
          <a:chExt cx="0" cy="0"/>
        </a:xfrm>
      </p:grpSpPr>
      <p:sp>
        <p:nvSpPr>
          <p:cNvPr id="47" name="Google Shape;47;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dk1"/>
              </a:buClr>
              <a:buSzPts val="2100"/>
              <a:buFont typeface="Oswald"/>
              <a:buNone/>
              <a:defRPr sz="2100">
                <a:solidFill>
                  <a:schemeClr val="dk1"/>
                </a:solidFill>
                <a:latin typeface="Oswald"/>
                <a:ea typeface="Oswald"/>
                <a:cs typeface="Oswald"/>
                <a:sym typeface="Oswald"/>
              </a:defRPr>
            </a:lvl1pPr>
          </a:lstStyle>
          <a:p/>
        </p:txBody>
      </p:sp>
      <p:sp>
        <p:nvSpPr>
          <p:cNvPr id="48" name="Google Shape;48;p10"/>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lat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1pPr>
            <a:lvl2pPr lvl="1">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2pPr>
            <a:lvl3pPr lvl="2">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3pPr>
            <a:lvl4pPr lvl="3">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4pPr>
            <a:lvl5pPr lvl="4">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5pPr>
            <a:lvl6pPr lvl="5">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6pPr>
            <a:lvl7pPr lvl="6">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7pPr>
            <a:lvl8pPr lvl="7">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8pPr>
            <a:lvl9pPr lvl="8">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accent3"/>
              </a:buClr>
              <a:buSzPts val="1800"/>
              <a:buFont typeface="Average"/>
              <a:buChar char="●"/>
              <a:defRPr sz="1800">
                <a:solidFill>
                  <a:schemeClr val="accent3"/>
                </a:solidFill>
                <a:latin typeface="Average"/>
                <a:ea typeface="Average"/>
                <a:cs typeface="Average"/>
                <a:sym typeface="Average"/>
              </a:defRPr>
            </a:lvl1pPr>
            <a:lvl2pPr indent="-317500" lvl="1" marL="9144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2pPr>
            <a:lvl3pPr indent="-317500" lvl="2" marL="13716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3pPr>
            <a:lvl4pPr indent="-317500" lvl="3" marL="18288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4pPr>
            <a:lvl5pPr indent="-317500" lvl="4" marL="22860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5pPr>
            <a:lvl6pPr indent="-317500" lvl="5" marL="27432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6pPr>
            <a:lvl7pPr indent="-317500" lvl="6" marL="32004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7pPr>
            <a:lvl8pPr indent="-317500" lvl="7" marL="36576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8pPr>
            <a:lvl9pPr indent="-317500" lvl="8" marL="41148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9pPr>
          </a:lstStyle>
          <a:p/>
        </p:txBody>
      </p:sp>
      <p:sp>
        <p:nvSpPr>
          <p:cNvPr id="8" name="Google Shape;8;p1"/>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accent3"/>
                </a:solidFill>
                <a:latin typeface="Average"/>
                <a:ea typeface="Average"/>
                <a:cs typeface="Average"/>
                <a:sym typeface="Average"/>
              </a:defRPr>
            </a:lvl1pPr>
            <a:lvl2pPr lvl="1" algn="r">
              <a:buNone/>
              <a:defRPr sz="1000">
                <a:solidFill>
                  <a:schemeClr val="accent3"/>
                </a:solidFill>
                <a:latin typeface="Average"/>
                <a:ea typeface="Average"/>
                <a:cs typeface="Average"/>
                <a:sym typeface="Average"/>
              </a:defRPr>
            </a:lvl2pPr>
            <a:lvl3pPr lvl="2" algn="r">
              <a:buNone/>
              <a:defRPr sz="1000">
                <a:solidFill>
                  <a:schemeClr val="accent3"/>
                </a:solidFill>
                <a:latin typeface="Average"/>
                <a:ea typeface="Average"/>
                <a:cs typeface="Average"/>
                <a:sym typeface="Average"/>
              </a:defRPr>
            </a:lvl3pPr>
            <a:lvl4pPr lvl="3" algn="r">
              <a:buNone/>
              <a:defRPr sz="1000">
                <a:solidFill>
                  <a:schemeClr val="accent3"/>
                </a:solidFill>
                <a:latin typeface="Average"/>
                <a:ea typeface="Average"/>
                <a:cs typeface="Average"/>
                <a:sym typeface="Average"/>
              </a:defRPr>
            </a:lvl4pPr>
            <a:lvl5pPr lvl="4" algn="r">
              <a:buNone/>
              <a:defRPr sz="1000">
                <a:solidFill>
                  <a:schemeClr val="accent3"/>
                </a:solidFill>
                <a:latin typeface="Average"/>
                <a:ea typeface="Average"/>
                <a:cs typeface="Average"/>
                <a:sym typeface="Average"/>
              </a:defRPr>
            </a:lvl5pPr>
            <a:lvl6pPr lvl="5" algn="r">
              <a:buNone/>
              <a:defRPr sz="1000">
                <a:solidFill>
                  <a:schemeClr val="accent3"/>
                </a:solidFill>
                <a:latin typeface="Average"/>
                <a:ea typeface="Average"/>
                <a:cs typeface="Average"/>
                <a:sym typeface="Average"/>
              </a:defRPr>
            </a:lvl6pPr>
            <a:lvl7pPr lvl="6" algn="r">
              <a:buNone/>
              <a:defRPr sz="1000">
                <a:solidFill>
                  <a:schemeClr val="accent3"/>
                </a:solidFill>
                <a:latin typeface="Average"/>
                <a:ea typeface="Average"/>
                <a:cs typeface="Average"/>
                <a:sym typeface="Average"/>
              </a:defRPr>
            </a:lvl7pPr>
            <a:lvl8pPr lvl="7" algn="r">
              <a:buNone/>
              <a:defRPr sz="1000">
                <a:solidFill>
                  <a:schemeClr val="accent3"/>
                </a:solidFill>
                <a:latin typeface="Average"/>
                <a:ea typeface="Average"/>
                <a:cs typeface="Average"/>
                <a:sym typeface="Average"/>
              </a:defRPr>
            </a:lvl8pPr>
            <a:lvl9pPr lvl="8" algn="r">
              <a:buNone/>
              <a:defRPr sz="1000">
                <a:solidFill>
                  <a:schemeClr val="accent3"/>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s://www.infodocket.com/2023/04/24/american-library-association-ala-releases-list-of-top-13-most-challenged-books-of-2022/" TargetMode="Externa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s://pen.org/report/book-bans-pressure-to-censor/" TargetMode="External"/><Relationship Id="rId4" Type="http://schemas.openxmlformats.org/officeDocument/2006/relationships/image" Target="../media/image1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https://pen.org/press-release/new-report-find-unprecedented-surge-in-school-books-bans/?fbclid=IwY2xjawFeLtdleHRuA2FlbQIxMAABHe9TB1nEo427h1Wkp7tagzI3tj3uz4ue05AD_1tOsfqjwVPJY65rT87X4g_aem_5XNZpAbIv8O565wPTG7amg" TargetMode="External"/><Relationship Id="rId4" Type="http://schemas.openxmlformats.org/officeDocument/2006/relationships/image" Target="../media/image21.jpg"/><Relationship Id="rId5" Type="http://schemas.openxmlformats.org/officeDocument/2006/relationships/image" Target="../media/image2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https://pen.org/memo-on-school-book-bans-2023-2024-school-year/" TargetMode="External"/><Relationship Id="rId4" Type="http://schemas.openxmlformats.org/officeDocument/2006/relationships/image" Target="../media/image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hyperlink" Target="https://www.ala.org/news/2024/03/american-library-association-reports-record-number-unique-book-titles" TargetMode="External"/><Relationship Id="rId4" Type="http://schemas.openxmlformats.org/officeDocument/2006/relationships/image" Target="../media/image1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hyperlink" Target="https://www.ala.org/news/2024/04/ala-kicks-national-library-week-revealing-annual-list-top-10-most-challenged" TargetMode="External"/><Relationship Id="rId4" Type="http://schemas.openxmlformats.org/officeDocument/2006/relationships/image" Target="../media/image5.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hyperlink" Target="https://www.ala.org/news/2024/03/american-library-association-reports-record-number-unique-book-titles" TargetMode="External"/><Relationship Id="rId4" Type="http://schemas.openxmlformats.org/officeDocument/2006/relationships/image" Target="../media/image2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7.jpg"/><Relationship Id="rId4" Type="http://schemas.openxmlformats.org/officeDocument/2006/relationships/image" Target="../media/image14.jpg"/><Relationship Id="rId5" Type="http://schemas.openxmlformats.org/officeDocument/2006/relationships/image" Target="../media/image16.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8.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19.jpg"/><Relationship Id="rId4" Type="http://schemas.openxmlformats.org/officeDocument/2006/relationships/image" Target="../media/image25.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s://www.newyorker.com/news/annals-of-inquiry/how-a-conservative-activist-invented-the-conflict-over-critical-race-theory" TargetMode="External"/><Relationship Id="rId4" Type="http://schemas.openxmlformats.org/officeDocument/2006/relationships/image" Target="../media/image22.png"/><Relationship Id="rId5" Type="http://schemas.openxmlformats.org/officeDocument/2006/relationships/image" Target="../media/image2.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https://www.notion.so/Rage-Inside-the-Machine-ef5c09ef5739418aa0014488ff1a3c43" TargetMode="Externa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www.notion.so/Rage-Inside-the-Machine-ef5c09ef5739418aa0014488ff1a3c43" TargetMode="External"/><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www.notion.so/Rage-Inside-the-Machine-ef5c09ef5739418aa0014488ff1a3c43" TargetMode="Externa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https://www.youtube.com/watch?v=b6Xm4AX25tE" TargetMode="External"/><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s://pen.org/banned-in-the-usa/" TargetMode="External"/><Relationship Id="rId4" Type="http://schemas.openxmlformats.org/officeDocument/2006/relationships/image" Target="../media/image28.jpg"/><Relationship Id="rId5" Type="http://schemas.openxmlformats.org/officeDocument/2006/relationships/hyperlink" Target="https://bookriot.com/most-challenged-books-of-2021/" TargetMode="External"/><Relationship Id="rId6"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3"/>
          <p:cNvSpPr txBox="1"/>
          <p:nvPr>
            <p:ph idx="4294967295" type="ctrTitle"/>
          </p:nvPr>
        </p:nvSpPr>
        <p:spPr>
          <a:xfrm>
            <a:off x="671258" y="1706700"/>
            <a:ext cx="7801500" cy="17301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5000">
                <a:latin typeface="Dela Gothic One"/>
                <a:ea typeface="Dela Gothic One"/>
                <a:cs typeface="Dela Gothic One"/>
                <a:sym typeface="Dela Gothic One"/>
              </a:rPr>
              <a:t>Why Are Books Being Banned?</a:t>
            </a:r>
            <a:endParaRPr sz="5000">
              <a:latin typeface="Dela Gothic One"/>
              <a:ea typeface="Dela Gothic One"/>
              <a:cs typeface="Dela Gothic One"/>
              <a:sym typeface="Dela Gothic One"/>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2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Trends in Banned Books, 2021-2022</a:t>
            </a:r>
            <a:endParaRPr>
              <a:latin typeface="Dela Gothic One"/>
              <a:ea typeface="Dela Gothic One"/>
              <a:cs typeface="Dela Gothic One"/>
              <a:sym typeface="Dela Gothic One"/>
            </a:endParaRPr>
          </a:p>
        </p:txBody>
      </p:sp>
      <p:sp>
        <p:nvSpPr>
          <p:cNvPr id="118" name="Google Shape;118;p22"/>
          <p:cNvSpPr txBox="1"/>
          <p:nvPr>
            <p:ph idx="1" type="body"/>
          </p:nvPr>
        </p:nvSpPr>
        <p:spPr>
          <a:xfrm>
            <a:off x="362250" y="4510075"/>
            <a:ext cx="8419500" cy="1087800"/>
          </a:xfrm>
          <a:prstGeom prst="rect">
            <a:avLst/>
          </a:prstGeom>
        </p:spPr>
        <p:txBody>
          <a:bodyPr anchorCtr="0" anchor="t" bIns="91425" lIns="91425" spcFirstLastPara="1" rIns="91425" wrap="square" tIns="91425">
            <a:normAutofit fontScale="92500" lnSpcReduction="10000"/>
          </a:bodyPr>
          <a:lstStyle/>
          <a:p>
            <a:pPr indent="0" lvl="0" marL="0" rtl="0" algn="ctr">
              <a:lnSpc>
                <a:spcPct val="200000"/>
              </a:lnSpc>
              <a:spcBef>
                <a:spcPts val="0"/>
              </a:spcBef>
              <a:spcAft>
                <a:spcPts val="0"/>
              </a:spcAft>
              <a:buNone/>
            </a:pPr>
            <a:r>
              <a:rPr lang="en"/>
              <a:t>138 school districts in 32 states and impacting over 4 million students</a:t>
            </a:r>
            <a:endParaRPr/>
          </a:p>
          <a:p>
            <a:pPr indent="0" lvl="0" marL="0" rtl="0" algn="l">
              <a:lnSpc>
                <a:spcPct val="200000"/>
              </a:lnSpc>
              <a:spcBef>
                <a:spcPts val="1200"/>
              </a:spcBef>
              <a:spcAft>
                <a:spcPts val="1200"/>
              </a:spcAft>
              <a:buNone/>
            </a:pPr>
            <a:r>
              <a:t/>
            </a:r>
            <a:endParaRPr/>
          </a:p>
        </p:txBody>
      </p:sp>
      <p:pic>
        <p:nvPicPr>
          <p:cNvPr id="119" name="Google Shape;119;p22"/>
          <p:cNvPicPr preferRelativeResize="0"/>
          <p:nvPr/>
        </p:nvPicPr>
        <p:blipFill>
          <a:blip r:embed="rId3">
            <a:alphaModFix/>
          </a:blip>
          <a:stretch>
            <a:fillRect/>
          </a:stretch>
        </p:blipFill>
        <p:spPr>
          <a:xfrm>
            <a:off x="1611875" y="1170125"/>
            <a:ext cx="6072653" cy="31875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2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Trends in Banned Books, 2022-2023</a:t>
            </a:r>
            <a:endParaRPr>
              <a:latin typeface="Dela Gothic One"/>
              <a:ea typeface="Dela Gothic One"/>
              <a:cs typeface="Dela Gothic One"/>
              <a:sym typeface="Dela Gothic One"/>
            </a:endParaRPr>
          </a:p>
        </p:txBody>
      </p:sp>
      <p:pic>
        <p:nvPicPr>
          <p:cNvPr id="125" name="Google Shape;125;p23"/>
          <p:cNvPicPr preferRelativeResize="0"/>
          <p:nvPr/>
        </p:nvPicPr>
        <p:blipFill>
          <a:blip r:embed="rId3">
            <a:alphaModFix/>
          </a:blip>
          <a:stretch>
            <a:fillRect/>
          </a:stretch>
        </p:blipFill>
        <p:spPr>
          <a:xfrm>
            <a:off x="730313" y="1116125"/>
            <a:ext cx="7683369" cy="3820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Trends in Banned Books, 2022-2023</a:t>
            </a:r>
            <a:endParaRPr>
              <a:latin typeface="Dela Gothic One"/>
              <a:ea typeface="Dela Gothic One"/>
              <a:cs typeface="Dela Gothic One"/>
              <a:sym typeface="Dela Gothic One"/>
            </a:endParaRPr>
          </a:p>
        </p:txBody>
      </p:sp>
      <p:pic>
        <p:nvPicPr>
          <p:cNvPr id="131" name="Google Shape;131;p24"/>
          <p:cNvPicPr preferRelativeResize="0"/>
          <p:nvPr/>
        </p:nvPicPr>
        <p:blipFill>
          <a:blip r:embed="rId3">
            <a:alphaModFix/>
          </a:blip>
          <a:stretch>
            <a:fillRect/>
          </a:stretch>
        </p:blipFill>
        <p:spPr>
          <a:xfrm>
            <a:off x="885700" y="1100725"/>
            <a:ext cx="7372589" cy="382097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Trends in Banned Books, 2022-2023</a:t>
            </a:r>
            <a:endParaRPr>
              <a:latin typeface="Dela Gothic One"/>
              <a:ea typeface="Dela Gothic One"/>
              <a:cs typeface="Dela Gothic One"/>
              <a:sym typeface="Dela Gothic One"/>
            </a:endParaRPr>
          </a:p>
        </p:txBody>
      </p:sp>
      <p:pic>
        <p:nvPicPr>
          <p:cNvPr id="137" name="Google Shape;137;p25">
            <a:hlinkClick r:id="rId3"/>
          </p:cNvPr>
          <p:cNvPicPr preferRelativeResize="0"/>
          <p:nvPr/>
        </p:nvPicPr>
        <p:blipFill>
          <a:blip r:embed="rId4">
            <a:alphaModFix/>
          </a:blip>
          <a:stretch>
            <a:fillRect/>
          </a:stretch>
        </p:blipFill>
        <p:spPr>
          <a:xfrm>
            <a:off x="2460413" y="1131575"/>
            <a:ext cx="4223183" cy="3820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Trends in Banned Books, 2022-2023</a:t>
            </a:r>
            <a:endParaRPr>
              <a:latin typeface="Dela Gothic One"/>
              <a:ea typeface="Dela Gothic One"/>
              <a:cs typeface="Dela Gothic One"/>
              <a:sym typeface="Dela Gothic One"/>
            </a:endParaRPr>
          </a:p>
        </p:txBody>
      </p:sp>
      <p:sp>
        <p:nvSpPr>
          <p:cNvPr id="143" name="Google Shape;143;p26"/>
          <p:cNvSpPr txBox="1"/>
          <p:nvPr>
            <p:ph idx="1" type="body"/>
          </p:nvPr>
        </p:nvSpPr>
        <p:spPr>
          <a:xfrm>
            <a:off x="362250" y="4510075"/>
            <a:ext cx="8419500" cy="1087800"/>
          </a:xfrm>
          <a:prstGeom prst="rect">
            <a:avLst/>
          </a:prstGeom>
        </p:spPr>
        <p:txBody>
          <a:bodyPr anchorCtr="0" anchor="t" bIns="91425" lIns="91425" spcFirstLastPara="1" rIns="91425" wrap="square" tIns="91425">
            <a:normAutofit fontScale="92500" lnSpcReduction="10000"/>
          </a:bodyPr>
          <a:lstStyle/>
          <a:p>
            <a:pPr indent="0" lvl="0" marL="0" rtl="0" algn="ctr">
              <a:lnSpc>
                <a:spcPct val="200000"/>
              </a:lnSpc>
              <a:spcBef>
                <a:spcPts val="0"/>
              </a:spcBef>
              <a:spcAft>
                <a:spcPts val="0"/>
              </a:spcAft>
              <a:buNone/>
            </a:pPr>
            <a:r>
              <a:rPr lang="en"/>
              <a:t>153 school districts in 33 states </a:t>
            </a:r>
            <a:endParaRPr/>
          </a:p>
          <a:p>
            <a:pPr indent="0" lvl="0" marL="0" rtl="0" algn="l">
              <a:lnSpc>
                <a:spcPct val="200000"/>
              </a:lnSpc>
              <a:spcBef>
                <a:spcPts val="1200"/>
              </a:spcBef>
              <a:spcAft>
                <a:spcPts val="1200"/>
              </a:spcAft>
              <a:buNone/>
            </a:pPr>
            <a:r>
              <a:t/>
            </a:r>
            <a:endParaRPr/>
          </a:p>
        </p:txBody>
      </p:sp>
      <p:pic>
        <p:nvPicPr>
          <p:cNvPr id="144" name="Google Shape;144;p26">
            <a:hlinkClick r:id="rId3"/>
          </p:cNvPr>
          <p:cNvPicPr preferRelativeResize="0"/>
          <p:nvPr/>
        </p:nvPicPr>
        <p:blipFill>
          <a:blip r:embed="rId4">
            <a:alphaModFix/>
          </a:blip>
          <a:stretch>
            <a:fillRect/>
          </a:stretch>
        </p:blipFill>
        <p:spPr>
          <a:xfrm>
            <a:off x="2111163" y="1139275"/>
            <a:ext cx="4921679" cy="318755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7"/>
          <p:cNvSpPr txBox="1"/>
          <p:nvPr>
            <p:ph type="title"/>
          </p:nvPr>
        </p:nvSpPr>
        <p:spPr>
          <a:xfrm>
            <a:off x="311700" y="2926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Trends in Banned Books, 2021-2022</a:t>
            </a:r>
            <a:endParaRPr>
              <a:latin typeface="Dela Gothic One"/>
              <a:ea typeface="Dela Gothic One"/>
              <a:cs typeface="Dela Gothic One"/>
              <a:sym typeface="Dela Gothic One"/>
            </a:endParaRPr>
          </a:p>
        </p:txBody>
      </p:sp>
      <p:pic>
        <p:nvPicPr>
          <p:cNvPr id="150" name="Google Shape;150;p27">
            <a:hlinkClick r:id="rId3"/>
          </p:cNvPr>
          <p:cNvPicPr preferRelativeResize="0"/>
          <p:nvPr/>
        </p:nvPicPr>
        <p:blipFill>
          <a:blip r:embed="rId4">
            <a:alphaModFix/>
          </a:blip>
          <a:stretch>
            <a:fillRect/>
          </a:stretch>
        </p:blipFill>
        <p:spPr>
          <a:xfrm>
            <a:off x="352900" y="939700"/>
            <a:ext cx="3820975" cy="3820975"/>
          </a:xfrm>
          <a:prstGeom prst="rect">
            <a:avLst/>
          </a:prstGeom>
          <a:noFill/>
          <a:ln>
            <a:noFill/>
          </a:ln>
        </p:spPr>
      </p:pic>
      <p:pic>
        <p:nvPicPr>
          <p:cNvPr id="151" name="Google Shape;151;p27"/>
          <p:cNvPicPr preferRelativeResize="0"/>
          <p:nvPr/>
        </p:nvPicPr>
        <p:blipFill>
          <a:blip r:embed="rId5">
            <a:alphaModFix/>
          </a:blip>
          <a:stretch>
            <a:fillRect/>
          </a:stretch>
        </p:blipFill>
        <p:spPr>
          <a:xfrm>
            <a:off x="4765825" y="939700"/>
            <a:ext cx="3820975" cy="38209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8"/>
          <p:cNvSpPr txBox="1"/>
          <p:nvPr>
            <p:ph type="title"/>
          </p:nvPr>
        </p:nvSpPr>
        <p:spPr>
          <a:xfrm>
            <a:off x="311700" y="2926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Trends in Banned Books, 2023-2024</a:t>
            </a:r>
            <a:endParaRPr>
              <a:latin typeface="Dela Gothic One"/>
              <a:ea typeface="Dela Gothic One"/>
              <a:cs typeface="Dela Gothic One"/>
              <a:sym typeface="Dela Gothic One"/>
            </a:endParaRPr>
          </a:p>
        </p:txBody>
      </p:sp>
      <p:pic>
        <p:nvPicPr>
          <p:cNvPr id="157" name="Google Shape;157;p28">
            <a:hlinkClick r:id="rId3"/>
          </p:cNvPr>
          <p:cNvPicPr preferRelativeResize="0"/>
          <p:nvPr/>
        </p:nvPicPr>
        <p:blipFill>
          <a:blip r:embed="rId4">
            <a:alphaModFix/>
          </a:blip>
          <a:stretch>
            <a:fillRect/>
          </a:stretch>
        </p:blipFill>
        <p:spPr>
          <a:xfrm>
            <a:off x="152400" y="1017725"/>
            <a:ext cx="8839202" cy="383255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29"/>
          <p:cNvSpPr txBox="1"/>
          <p:nvPr>
            <p:ph type="title"/>
          </p:nvPr>
        </p:nvSpPr>
        <p:spPr>
          <a:xfrm>
            <a:off x="311700" y="2926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Trends in Banned Books, 2023-2024</a:t>
            </a:r>
            <a:endParaRPr>
              <a:latin typeface="Dela Gothic One"/>
              <a:ea typeface="Dela Gothic One"/>
              <a:cs typeface="Dela Gothic One"/>
              <a:sym typeface="Dela Gothic One"/>
            </a:endParaRPr>
          </a:p>
        </p:txBody>
      </p:sp>
      <p:pic>
        <p:nvPicPr>
          <p:cNvPr id="163" name="Google Shape;163;p29">
            <a:hlinkClick r:id="rId3"/>
          </p:cNvPr>
          <p:cNvPicPr preferRelativeResize="0"/>
          <p:nvPr/>
        </p:nvPicPr>
        <p:blipFill>
          <a:blip r:embed="rId4">
            <a:alphaModFix/>
          </a:blip>
          <a:stretch>
            <a:fillRect/>
          </a:stretch>
        </p:blipFill>
        <p:spPr>
          <a:xfrm>
            <a:off x="1591225" y="925200"/>
            <a:ext cx="5961555" cy="397337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30"/>
          <p:cNvSpPr txBox="1"/>
          <p:nvPr>
            <p:ph type="title"/>
          </p:nvPr>
        </p:nvSpPr>
        <p:spPr>
          <a:xfrm>
            <a:off x="311700" y="2926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Trends in Banned Books, 2023-2024</a:t>
            </a:r>
            <a:endParaRPr>
              <a:latin typeface="Dela Gothic One"/>
              <a:ea typeface="Dela Gothic One"/>
              <a:cs typeface="Dela Gothic One"/>
              <a:sym typeface="Dela Gothic One"/>
            </a:endParaRPr>
          </a:p>
        </p:txBody>
      </p:sp>
      <p:pic>
        <p:nvPicPr>
          <p:cNvPr id="169" name="Google Shape;169;p30">
            <a:hlinkClick r:id="rId3"/>
          </p:cNvPr>
          <p:cNvPicPr preferRelativeResize="0"/>
          <p:nvPr/>
        </p:nvPicPr>
        <p:blipFill>
          <a:blip r:embed="rId4">
            <a:alphaModFix/>
          </a:blip>
          <a:stretch>
            <a:fillRect/>
          </a:stretch>
        </p:blipFill>
        <p:spPr>
          <a:xfrm>
            <a:off x="2195200" y="941525"/>
            <a:ext cx="4753603" cy="397337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31"/>
          <p:cNvSpPr txBox="1"/>
          <p:nvPr>
            <p:ph type="title"/>
          </p:nvPr>
        </p:nvSpPr>
        <p:spPr>
          <a:xfrm>
            <a:off x="311700" y="2926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Trends in Banned Books, 2023-2024</a:t>
            </a:r>
            <a:endParaRPr>
              <a:latin typeface="Dela Gothic One"/>
              <a:ea typeface="Dela Gothic One"/>
              <a:cs typeface="Dela Gothic One"/>
              <a:sym typeface="Dela Gothic One"/>
            </a:endParaRPr>
          </a:p>
        </p:txBody>
      </p:sp>
      <p:pic>
        <p:nvPicPr>
          <p:cNvPr id="175" name="Google Shape;175;p31">
            <a:hlinkClick r:id="rId3"/>
          </p:cNvPr>
          <p:cNvPicPr preferRelativeResize="0"/>
          <p:nvPr/>
        </p:nvPicPr>
        <p:blipFill>
          <a:blip r:embed="rId4">
            <a:alphaModFix/>
          </a:blip>
          <a:stretch>
            <a:fillRect/>
          </a:stretch>
        </p:blipFill>
        <p:spPr>
          <a:xfrm>
            <a:off x="1712738" y="932900"/>
            <a:ext cx="5718533" cy="39733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14"/>
          <p:cNvSpPr txBox="1"/>
          <p:nvPr/>
        </p:nvSpPr>
        <p:spPr>
          <a:xfrm>
            <a:off x="311700" y="445025"/>
            <a:ext cx="8520600" cy="572700"/>
          </a:xfrm>
          <a:prstGeom prst="rect">
            <a:avLst/>
          </a:prstGeom>
          <a:noFill/>
          <a:ln>
            <a:noFill/>
          </a:ln>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sz="3000">
                <a:solidFill>
                  <a:srgbClr val="FFFFFF"/>
                </a:solidFill>
                <a:latin typeface="Dela Gothic One"/>
                <a:ea typeface="Dela Gothic One"/>
                <a:cs typeface="Dela Gothic One"/>
                <a:sym typeface="Dela Gothic One"/>
              </a:rPr>
              <a:t>Three Phrases to Know </a:t>
            </a:r>
            <a:endParaRPr sz="3000">
              <a:solidFill>
                <a:srgbClr val="FFFFFF"/>
              </a:solidFill>
              <a:latin typeface="Dela Gothic One"/>
              <a:ea typeface="Dela Gothic One"/>
              <a:cs typeface="Dela Gothic One"/>
              <a:sym typeface="Dela Gothic One"/>
            </a:endParaRPr>
          </a:p>
        </p:txBody>
      </p:sp>
      <p:sp>
        <p:nvSpPr>
          <p:cNvPr id="65" name="Google Shape;65;p14"/>
          <p:cNvSpPr txBox="1"/>
          <p:nvPr/>
        </p:nvSpPr>
        <p:spPr>
          <a:xfrm>
            <a:off x="311700" y="1914475"/>
            <a:ext cx="4260300" cy="1740600"/>
          </a:xfrm>
          <a:prstGeom prst="rect">
            <a:avLst/>
          </a:prstGeom>
          <a:noFill/>
          <a:ln>
            <a:noFill/>
          </a:ln>
        </p:spPr>
        <p:txBody>
          <a:bodyPr anchorCtr="0" anchor="t" bIns="91425" lIns="91425" spcFirstLastPara="1" rIns="91425" wrap="square" tIns="91425">
            <a:normAutofit/>
          </a:bodyPr>
          <a:lstStyle/>
          <a:p>
            <a:pPr indent="-342900" lvl="0" marL="457200" rtl="0" algn="l">
              <a:lnSpc>
                <a:spcPct val="115000"/>
              </a:lnSpc>
              <a:spcBef>
                <a:spcPts val="0"/>
              </a:spcBef>
              <a:spcAft>
                <a:spcPts val="0"/>
              </a:spcAft>
              <a:buClr>
                <a:srgbClr val="CACACA"/>
              </a:buClr>
              <a:buSzPts val="1800"/>
              <a:buFont typeface="Syne"/>
              <a:buChar char="-"/>
            </a:pPr>
            <a:r>
              <a:rPr lang="en" sz="1800">
                <a:solidFill>
                  <a:srgbClr val="CACACA"/>
                </a:solidFill>
                <a:latin typeface="Syne"/>
                <a:ea typeface="Syne"/>
                <a:cs typeface="Syne"/>
                <a:sym typeface="Syne"/>
              </a:rPr>
              <a:t>Critical Race Theory</a:t>
            </a:r>
            <a:endParaRPr sz="1800">
              <a:solidFill>
                <a:srgbClr val="CACACA"/>
              </a:solidFill>
              <a:latin typeface="Syne"/>
              <a:ea typeface="Syne"/>
              <a:cs typeface="Syne"/>
              <a:sym typeface="Syne"/>
            </a:endParaRPr>
          </a:p>
          <a:p>
            <a:pPr indent="-342900" lvl="0" marL="457200" rtl="0" algn="l">
              <a:lnSpc>
                <a:spcPct val="115000"/>
              </a:lnSpc>
              <a:spcBef>
                <a:spcPts val="1000"/>
              </a:spcBef>
              <a:spcAft>
                <a:spcPts val="0"/>
              </a:spcAft>
              <a:buClr>
                <a:srgbClr val="CACACA"/>
              </a:buClr>
              <a:buSzPts val="1800"/>
              <a:buFont typeface="Syne"/>
              <a:buChar char="-"/>
            </a:pPr>
            <a:r>
              <a:rPr lang="en" sz="1800">
                <a:solidFill>
                  <a:srgbClr val="CACACA"/>
                </a:solidFill>
                <a:latin typeface="Syne"/>
                <a:ea typeface="Syne"/>
                <a:cs typeface="Syne"/>
                <a:sym typeface="Syne"/>
              </a:rPr>
              <a:t>Comprehensive Sexuality Education</a:t>
            </a:r>
            <a:endParaRPr sz="1800">
              <a:solidFill>
                <a:srgbClr val="CACACA"/>
              </a:solidFill>
              <a:latin typeface="Syne"/>
              <a:ea typeface="Syne"/>
              <a:cs typeface="Syne"/>
              <a:sym typeface="Syne"/>
            </a:endParaRPr>
          </a:p>
          <a:p>
            <a:pPr indent="-342900" lvl="0" marL="457200" rtl="0" algn="l">
              <a:lnSpc>
                <a:spcPct val="115000"/>
              </a:lnSpc>
              <a:spcBef>
                <a:spcPts val="1000"/>
              </a:spcBef>
              <a:spcAft>
                <a:spcPts val="1000"/>
              </a:spcAft>
              <a:buClr>
                <a:srgbClr val="CACACA"/>
              </a:buClr>
              <a:buSzPts val="1800"/>
              <a:buFont typeface="Syne"/>
              <a:buChar char="-"/>
            </a:pPr>
            <a:r>
              <a:rPr lang="en" sz="1800">
                <a:solidFill>
                  <a:srgbClr val="CACACA"/>
                </a:solidFill>
                <a:latin typeface="Syne"/>
                <a:ea typeface="Syne"/>
                <a:cs typeface="Syne"/>
                <a:sym typeface="Syne"/>
              </a:rPr>
              <a:t>Social Emotional Learning</a:t>
            </a:r>
            <a:endParaRPr sz="1800">
              <a:solidFill>
                <a:srgbClr val="CACACA"/>
              </a:solidFill>
              <a:latin typeface="Syne"/>
              <a:ea typeface="Syne"/>
              <a:cs typeface="Syne"/>
              <a:sym typeface="Syne"/>
            </a:endParaRPr>
          </a:p>
        </p:txBody>
      </p:sp>
      <p:pic>
        <p:nvPicPr>
          <p:cNvPr id="66" name="Google Shape;66;p14"/>
          <p:cNvPicPr preferRelativeResize="0"/>
          <p:nvPr/>
        </p:nvPicPr>
        <p:blipFill>
          <a:blip r:embed="rId3">
            <a:alphaModFix/>
          </a:blip>
          <a:stretch>
            <a:fillRect/>
          </a:stretch>
        </p:blipFill>
        <p:spPr>
          <a:xfrm>
            <a:off x="4531848" y="1184300"/>
            <a:ext cx="4145100" cy="3565524"/>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3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Other Themes and Trends</a:t>
            </a:r>
            <a:endParaRPr>
              <a:latin typeface="Dela Gothic One"/>
              <a:ea typeface="Dela Gothic One"/>
              <a:cs typeface="Dela Gothic One"/>
              <a:sym typeface="Dela Gothic One"/>
            </a:endParaRPr>
          </a:p>
        </p:txBody>
      </p:sp>
      <p:sp>
        <p:nvSpPr>
          <p:cNvPr id="181" name="Google Shape;181;p32"/>
          <p:cNvSpPr txBox="1"/>
          <p:nvPr>
            <p:ph idx="1" type="body"/>
          </p:nvPr>
        </p:nvSpPr>
        <p:spPr>
          <a:xfrm>
            <a:off x="311700" y="1152475"/>
            <a:ext cx="4340400" cy="3779100"/>
          </a:xfrm>
          <a:prstGeom prst="rect">
            <a:avLst/>
          </a:prstGeom>
        </p:spPr>
        <p:txBody>
          <a:bodyPr anchorCtr="0" anchor="t" bIns="91425" lIns="91425" spcFirstLastPara="1" rIns="91425" wrap="square" tIns="91425">
            <a:normAutofit fontScale="85000" lnSpcReduction="10000"/>
          </a:bodyPr>
          <a:lstStyle/>
          <a:p>
            <a:pPr indent="-325755" lvl="0" marL="457200" rtl="0" algn="l">
              <a:spcBef>
                <a:spcPts val="0"/>
              </a:spcBef>
              <a:spcAft>
                <a:spcPts val="0"/>
              </a:spcAft>
              <a:buSzPct val="100000"/>
              <a:buChar char="-"/>
            </a:pPr>
            <a:r>
              <a:rPr lang="en"/>
              <a:t>Disability: a not insignificant number of banned titles include characters or authors who are disabled. This includes mental illness, neurodiversity, and physical disabilities.</a:t>
            </a:r>
            <a:endParaRPr/>
          </a:p>
          <a:p>
            <a:pPr indent="-325755" lvl="0" marL="457200" rtl="0" algn="l">
              <a:spcBef>
                <a:spcPts val="1000"/>
              </a:spcBef>
              <a:spcAft>
                <a:spcPts val="0"/>
              </a:spcAft>
              <a:buSzPct val="100000"/>
              <a:buChar char="-"/>
            </a:pPr>
            <a:r>
              <a:rPr lang="en"/>
              <a:t>Sexual assault, sexual harassment, and rape</a:t>
            </a:r>
            <a:endParaRPr/>
          </a:p>
          <a:p>
            <a:pPr indent="-325755" lvl="0" marL="457200" rtl="0" algn="l">
              <a:spcBef>
                <a:spcPts val="1000"/>
              </a:spcBef>
              <a:spcAft>
                <a:spcPts val="0"/>
              </a:spcAft>
              <a:buSzPct val="100000"/>
              <a:buChar char="-"/>
            </a:pPr>
            <a:r>
              <a:rPr lang="en"/>
              <a:t>Graphic novels/comics are easy targets because of their visual nature–it’s easy to share these and rile people up with out-of-context panels</a:t>
            </a:r>
            <a:endParaRPr/>
          </a:p>
          <a:p>
            <a:pPr indent="-325755" lvl="0" marL="457200" rtl="0" algn="l">
              <a:spcBef>
                <a:spcPts val="1000"/>
              </a:spcBef>
              <a:spcAft>
                <a:spcPts val="1000"/>
              </a:spcAft>
              <a:buSzPct val="100000"/>
              <a:buChar char="-"/>
            </a:pPr>
            <a:r>
              <a:rPr lang="en"/>
              <a:t>Within the LGBTQ umbrella, trans and genderfluid identities are most susceptible to challenges and bans</a:t>
            </a:r>
            <a:endParaRPr/>
          </a:p>
        </p:txBody>
      </p:sp>
      <p:pic>
        <p:nvPicPr>
          <p:cNvPr id="182" name="Google Shape;182;p32"/>
          <p:cNvPicPr preferRelativeResize="0"/>
          <p:nvPr/>
        </p:nvPicPr>
        <p:blipFill>
          <a:blip r:embed="rId3">
            <a:alphaModFix/>
          </a:blip>
          <a:stretch>
            <a:fillRect/>
          </a:stretch>
        </p:blipFill>
        <p:spPr>
          <a:xfrm>
            <a:off x="4797451" y="2048414"/>
            <a:ext cx="4086175" cy="19872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33"/>
          <p:cNvSpPr txBox="1"/>
          <p:nvPr>
            <p:ph type="title"/>
          </p:nvPr>
        </p:nvSpPr>
        <p:spPr>
          <a:xfrm>
            <a:off x="311700" y="2164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Other Themes and Trends</a:t>
            </a:r>
            <a:endParaRPr>
              <a:latin typeface="Dela Gothic One"/>
              <a:ea typeface="Dela Gothic One"/>
              <a:cs typeface="Dela Gothic One"/>
              <a:sym typeface="Dela Gothic One"/>
            </a:endParaRPr>
          </a:p>
        </p:txBody>
      </p:sp>
      <p:sp>
        <p:nvSpPr>
          <p:cNvPr id="188" name="Google Shape;188;p33"/>
          <p:cNvSpPr txBox="1"/>
          <p:nvPr>
            <p:ph idx="1" type="body"/>
          </p:nvPr>
        </p:nvSpPr>
        <p:spPr>
          <a:xfrm>
            <a:off x="311700" y="1078100"/>
            <a:ext cx="79029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Groups eager to ban books have created several ratings systems and databases of books they feel should be monitored, challenged, or removed.</a:t>
            </a:r>
            <a:endParaRPr/>
          </a:p>
          <a:p>
            <a:pPr indent="-342900" lvl="0" marL="457200" rtl="0" algn="l">
              <a:spcBef>
                <a:spcPts val="1000"/>
              </a:spcBef>
              <a:spcAft>
                <a:spcPts val="0"/>
              </a:spcAft>
              <a:buSzPts val="1800"/>
              <a:buChar char="-"/>
            </a:pPr>
            <a:r>
              <a:rPr lang="en"/>
              <a:t>When a book is not removed, many times it is rechallenged in an attempt to have it removed and/or to appeal the initial decision.</a:t>
            </a:r>
            <a:endParaRPr/>
          </a:p>
          <a:p>
            <a:pPr indent="-342900" lvl="0" marL="457200" rtl="0" algn="l">
              <a:spcBef>
                <a:spcPts val="1000"/>
              </a:spcBef>
              <a:spcAft>
                <a:spcPts val="0"/>
              </a:spcAft>
              <a:buSzPts val="1800"/>
              <a:buChar char="-"/>
            </a:pPr>
            <a:r>
              <a:rPr lang="en"/>
              <a:t>One of the ways these groups have been successful is by ensuring that school or library boards are composed of people who have the same ideas and </a:t>
            </a:r>
            <a:r>
              <a:rPr lang="en"/>
              <a:t>beliefs</a:t>
            </a:r>
            <a:r>
              <a:rPr lang="en"/>
              <a:t> they do–they stack the boards in their favor. </a:t>
            </a:r>
            <a:endParaRPr/>
          </a:p>
          <a:p>
            <a:pPr indent="-342900" lvl="0" marL="457200" rtl="0" algn="l">
              <a:spcBef>
                <a:spcPts val="1000"/>
              </a:spcBef>
              <a:spcAft>
                <a:spcPts val="1000"/>
              </a:spcAft>
              <a:buSzPts val="1800"/>
              <a:buChar char="-"/>
            </a:pPr>
            <a:r>
              <a:rPr lang="en"/>
              <a:t>This is a </a:t>
            </a:r>
            <a:r>
              <a:rPr i="1" lang="en"/>
              <a:t>long term </a:t>
            </a:r>
            <a:r>
              <a:rPr lang="en"/>
              <a:t>project, and the seeds were planted long before the books ever left shelves.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34"/>
          <p:cNvSpPr txBox="1"/>
          <p:nvPr>
            <p:ph type="title"/>
          </p:nvPr>
        </p:nvSpPr>
        <p:spPr>
          <a:xfrm>
            <a:off x="311700" y="2164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An Example of Ratings</a:t>
            </a:r>
            <a:endParaRPr>
              <a:latin typeface="Dela Gothic One"/>
              <a:ea typeface="Dela Gothic One"/>
              <a:cs typeface="Dela Gothic One"/>
              <a:sym typeface="Dela Gothic One"/>
            </a:endParaRPr>
          </a:p>
        </p:txBody>
      </p:sp>
      <p:pic>
        <p:nvPicPr>
          <p:cNvPr id="194" name="Google Shape;194;p34"/>
          <p:cNvPicPr preferRelativeResize="0"/>
          <p:nvPr/>
        </p:nvPicPr>
        <p:blipFill>
          <a:blip r:embed="rId3">
            <a:alphaModFix/>
          </a:blip>
          <a:stretch>
            <a:fillRect/>
          </a:stretch>
        </p:blipFill>
        <p:spPr>
          <a:xfrm>
            <a:off x="2068675" y="867750"/>
            <a:ext cx="3392757" cy="4145574"/>
          </a:xfrm>
          <a:prstGeom prst="rect">
            <a:avLst/>
          </a:prstGeom>
          <a:noFill/>
          <a:ln>
            <a:noFill/>
          </a:ln>
        </p:spPr>
      </p:pic>
      <p:pic>
        <p:nvPicPr>
          <p:cNvPr id="195" name="Google Shape;195;p34"/>
          <p:cNvPicPr preferRelativeResize="0"/>
          <p:nvPr/>
        </p:nvPicPr>
        <p:blipFill>
          <a:blip r:embed="rId4">
            <a:alphaModFix/>
          </a:blip>
          <a:stretch>
            <a:fillRect/>
          </a:stretch>
        </p:blipFill>
        <p:spPr>
          <a:xfrm>
            <a:off x="5594518" y="867750"/>
            <a:ext cx="1949233" cy="2776501"/>
          </a:xfrm>
          <a:prstGeom prst="rect">
            <a:avLst/>
          </a:prstGeom>
          <a:noFill/>
          <a:ln>
            <a:noFill/>
          </a:ln>
        </p:spPr>
      </p:pic>
      <p:pic>
        <p:nvPicPr>
          <p:cNvPr id="196" name="Google Shape;196;p34"/>
          <p:cNvPicPr preferRelativeResize="0"/>
          <p:nvPr/>
        </p:nvPicPr>
        <p:blipFill>
          <a:blip r:embed="rId5">
            <a:alphaModFix/>
          </a:blip>
          <a:stretch>
            <a:fillRect/>
          </a:stretch>
        </p:blipFill>
        <p:spPr>
          <a:xfrm>
            <a:off x="5687336" y="3767925"/>
            <a:ext cx="1763599" cy="124539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35"/>
          <p:cNvSpPr txBox="1"/>
          <p:nvPr>
            <p:ph type="title"/>
          </p:nvPr>
        </p:nvSpPr>
        <p:spPr>
          <a:xfrm>
            <a:off x="311700" y="2164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Other Themes and Trends</a:t>
            </a:r>
            <a:endParaRPr>
              <a:latin typeface="Dela Gothic One"/>
              <a:ea typeface="Dela Gothic One"/>
              <a:cs typeface="Dela Gothic One"/>
              <a:sym typeface="Dela Gothic One"/>
            </a:endParaRPr>
          </a:p>
        </p:txBody>
      </p:sp>
      <p:sp>
        <p:nvSpPr>
          <p:cNvPr id="202" name="Google Shape;202;p35"/>
          <p:cNvSpPr txBox="1"/>
          <p:nvPr>
            <p:ph idx="1" type="body"/>
          </p:nvPr>
        </p:nvSpPr>
        <p:spPr>
          <a:xfrm>
            <a:off x="235500" y="1154300"/>
            <a:ext cx="4267200" cy="3777300"/>
          </a:xfrm>
          <a:prstGeom prst="rect">
            <a:avLst/>
          </a:prstGeom>
        </p:spPr>
        <p:txBody>
          <a:bodyPr anchorCtr="0" anchor="t" bIns="91425" lIns="91425" spcFirstLastPara="1" rIns="91425" wrap="square" tIns="91425">
            <a:normAutofit fontScale="92500" lnSpcReduction="20000"/>
          </a:bodyPr>
          <a:lstStyle/>
          <a:p>
            <a:pPr indent="-334327" lvl="0" marL="457200" rtl="0" algn="l">
              <a:spcBef>
                <a:spcPts val="0"/>
              </a:spcBef>
              <a:spcAft>
                <a:spcPts val="0"/>
              </a:spcAft>
              <a:buSzPct val="100000"/>
              <a:buChar char="-"/>
            </a:pPr>
            <a:r>
              <a:rPr lang="en"/>
              <a:t>Statewide</a:t>
            </a:r>
            <a:r>
              <a:rPr lang="en"/>
              <a:t> bans on books in schools</a:t>
            </a:r>
            <a:endParaRPr/>
          </a:p>
          <a:p>
            <a:pPr indent="-334327" lvl="0" marL="457200" rtl="0" algn="l">
              <a:spcBef>
                <a:spcPts val="1000"/>
              </a:spcBef>
              <a:spcAft>
                <a:spcPts val="0"/>
              </a:spcAft>
              <a:buSzPct val="100000"/>
              <a:buChar char="-"/>
            </a:pPr>
            <a:r>
              <a:rPr lang="en"/>
              <a:t>Statewide bans on topics and themes</a:t>
            </a:r>
            <a:endParaRPr/>
          </a:p>
          <a:p>
            <a:pPr indent="-334327" lvl="0" marL="457200" rtl="0" algn="l">
              <a:spcBef>
                <a:spcPts val="1000"/>
              </a:spcBef>
              <a:spcAft>
                <a:spcPts val="0"/>
              </a:spcAft>
              <a:buSzPct val="100000"/>
              <a:buChar char="-"/>
            </a:pPr>
            <a:r>
              <a:rPr lang="en"/>
              <a:t>Parental review boards to decide on whether or not books are okay for the school library or classroom</a:t>
            </a:r>
            <a:endParaRPr/>
          </a:p>
          <a:p>
            <a:pPr indent="-334327" lvl="0" marL="457200" rtl="0" algn="l">
              <a:spcBef>
                <a:spcPts val="1000"/>
              </a:spcBef>
              <a:spcAft>
                <a:spcPts val="0"/>
              </a:spcAft>
              <a:buSzPct val="100000"/>
              <a:buChar char="-"/>
            </a:pPr>
            <a:r>
              <a:rPr lang="en"/>
              <a:t>Laws or provisions within the law to ban “inappropriate” or “obscene” materials in public libraries</a:t>
            </a:r>
            <a:endParaRPr/>
          </a:p>
          <a:p>
            <a:pPr indent="-334327" lvl="0" marL="457200" rtl="0" algn="l">
              <a:spcBef>
                <a:spcPts val="1000"/>
              </a:spcBef>
              <a:spcAft>
                <a:spcPts val="0"/>
              </a:spcAft>
              <a:buSzPct val="100000"/>
              <a:buChar char="-"/>
            </a:pPr>
            <a:r>
              <a:rPr lang="en"/>
              <a:t>Reshelving materials based on demands, regardless of professional reviews and judgement</a:t>
            </a:r>
            <a:endParaRPr/>
          </a:p>
          <a:p>
            <a:pPr indent="0" lvl="0" marL="0" rtl="0" algn="l">
              <a:spcBef>
                <a:spcPts val="1000"/>
              </a:spcBef>
              <a:spcAft>
                <a:spcPts val="1000"/>
              </a:spcAft>
              <a:buNone/>
            </a:pPr>
            <a:r>
              <a:t/>
            </a:r>
            <a:endParaRPr/>
          </a:p>
        </p:txBody>
      </p:sp>
      <p:pic>
        <p:nvPicPr>
          <p:cNvPr id="203" name="Google Shape;203;p35"/>
          <p:cNvPicPr preferRelativeResize="0"/>
          <p:nvPr/>
        </p:nvPicPr>
        <p:blipFill>
          <a:blip r:embed="rId3">
            <a:alphaModFix/>
          </a:blip>
          <a:stretch>
            <a:fillRect/>
          </a:stretch>
        </p:blipFill>
        <p:spPr>
          <a:xfrm>
            <a:off x="4648200" y="1149750"/>
            <a:ext cx="4267200" cy="332841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3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It’s Not Just Books, Though</a:t>
            </a:r>
            <a:endParaRPr>
              <a:latin typeface="Dela Gothic One"/>
              <a:ea typeface="Dela Gothic One"/>
              <a:cs typeface="Dela Gothic One"/>
              <a:sym typeface="Dela Gothic One"/>
            </a:endParaRPr>
          </a:p>
        </p:txBody>
      </p:sp>
      <p:sp>
        <p:nvSpPr>
          <p:cNvPr id="209" name="Google Shape;209;p36"/>
          <p:cNvSpPr txBox="1"/>
          <p:nvPr>
            <p:ph idx="1" type="body"/>
          </p:nvPr>
        </p:nvSpPr>
        <p:spPr>
          <a:xfrm>
            <a:off x="311700" y="12286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Public institutions like libraries or schools as a whole</a:t>
            </a:r>
            <a:endParaRPr/>
          </a:p>
          <a:p>
            <a:pPr indent="-342900" lvl="0" marL="457200" rtl="0" algn="l">
              <a:spcBef>
                <a:spcPts val="1000"/>
              </a:spcBef>
              <a:spcAft>
                <a:spcPts val="0"/>
              </a:spcAft>
              <a:buSzPts val="1800"/>
              <a:buChar char="-"/>
            </a:pPr>
            <a:r>
              <a:rPr lang="en"/>
              <a:t>Curriculum in schools, including topics like climate change</a:t>
            </a:r>
            <a:endParaRPr/>
          </a:p>
          <a:p>
            <a:pPr indent="-342900" lvl="0" marL="457200" rtl="0" algn="l">
              <a:spcBef>
                <a:spcPts val="1000"/>
              </a:spcBef>
              <a:spcAft>
                <a:spcPts val="0"/>
              </a:spcAft>
              <a:buSzPts val="1800"/>
              <a:buChar char="-"/>
            </a:pPr>
            <a:r>
              <a:rPr lang="en"/>
              <a:t>School plays or performances</a:t>
            </a:r>
            <a:endParaRPr/>
          </a:p>
          <a:p>
            <a:pPr indent="-342900" lvl="0" marL="457200" rtl="0" algn="l">
              <a:spcBef>
                <a:spcPts val="1000"/>
              </a:spcBef>
              <a:spcAft>
                <a:spcPts val="0"/>
              </a:spcAft>
              <a:buSzPts val="1800"/>
              <a:buChar char="-"/>
            </a:pPr>
            <a:r>
              <a:rPr lang="en"/>
              <a:t>Student newspapers–recall the limits of Free Press and Free Speech here</a:t>
            </a:r>
            <a:endParaRPr/>
          </a:p>
          <a:p>
            <a:pPr indent="-342900" lvl="0" marL="457200" rtl="0" algn="l">
              <a:spcBef>
                <a:spcPts val="1000"/>
              </a:spcBef>
              <a:spcAft>
                <a:spcPts val="1000"/>
              </a:spcAft>
              <a:buSzPts val="1800"/>
              <a:buChar char="-"/>
            </a:pPr>
            <a:r>
              <a:rPr lang="en"/>
              <a:t>Bookstores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3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Public Library Attacks</a:t>
            </a:r>
            <a:endParaRPr>
              <a:latin typeface="Dela Gothic One"/>
              <a:ea typeface="Dela Gothic One"/>
              <a:cs typeface="Dela Gothic One"/>
              <a:sym typeface="Dela Gothic One"/>
            </a:endParaRPr>
          </a:p>
        </p:txBody>
      </p:sp>
      <p:sp>
        <p:nvSpPr>
          <p:cNvPr id="215" name="Google Shape;215;p37"/>
          <p:cNvSpPr txBox="1"/>
          <p:nvPr>
            <p:ph idx="1" type="body"/>
          </p:nvPr>
        </p:nvSpPr>
        <p:spPr>
          <a:xfrm>
            <a:off x="311700" y="1152475"/>
            <a:ext cx="8520600" cy="3632700"/>
          </a:xfrm>
          <a:prstGeom prst="rect">
            <a:avLst/>
          </a:prstGeom>
        </p:spPr>
        <p:txBody>
          <a:bodyPr anchorCtr="0" anchor="t" bIns="91425" lIns="91425" spcFirstLastPara="1" rIns="91425" wrap="square" tIns="91425">
            <a:normAutofit fontScale="92500" lnSpcReduction="20000"/>
          </a:bodyPr>
          <a:lstStyle/>
          <a:p>
            <a:pPr indent="-334327" lvl="0" marL="457200" rtl="0" algn="l">
              <a:spcBef>
                <a:spcPts val="0"/>
              </a:spcBef>
              <a:spcAft>
                <a:spcPts val="0"/>
              </a:spcAft>
              <a:buSzPct val="100000"/>
              <a:buChar char="-"/>
            </a:pPr>
            <a:r>
              <a:rPr lang="en"/>
              <a:t>Threats, attacks, and bans on drag events from makeup workshops to drag queen story times</a:t>
            </a:r>
            <a:endParaRPr/>
          </a:p>
          <a:p>
            <a:pPr indent="-334327" lvl="0" marL="457200" rtl="0" algn="l">
              <a:spcBef>
                <a:spcPts val="1000"/>
              </a:spcBef>
              <a:spcAft>
                <a:spcPts val="0"/>
              </a:spcAft>
              <a:buSzPct val="100000"/>
              <a:buChar char="-"/>
            </a:pPr>
            <a:r>
              <a:rPr lang="en"/>
              <a:t>Bomb threats</a:t>
            </a:r>
            <a:endParaRPr/>
          </a:p>
          <a:p>
            <a:pPr indent="-334327" lvl="0" marL="457200" rtl="0" algn="l">
              <a:spcBef>
                <a:spcPts val="1000"/>
              </a:spcBef>
              <a:spcAft>
                <a:spcPts val="0"/>
              </a:spcAft>
              <a:buSzPct val="100000"/>
              <a:buChar char="-"/>
            </a:pPr>
            <a:r>
              <a:rPr lang="en"/>
              <a:t>Attempts to defund institutions or take them private</a:t>
            </a:r>
            <a:endParaRPr/>
          </a:p>
          <a:p>
            <a:pPr indent="-334327" lvl="0" marL="457200" rtl="0" algn="l">
              <a:spcBef>
                <a:spcPts val="1000"/>
              </a:spcBef>
              <a:spcAft>
                <a:spcPts val="0"/>
              </a:spcAft>
              <a:buSzPct val="100000"/>
              <a:buChar char="-"/>
            </a:pPr>
            <a:r>
              <a:rPr lang="en"/>
              <a:t>New policies and rules restricting entire parts of the library from those under the age of 18</a:t>
            </a:r>
            <a:endParaRPr/>
          </a:p>
          <a:p>
            <a:pPr indent="-334327" lvl="0" marL="457200" rtl="0" algn="l">
              <a:spcBef>
                <a:spcPts val="1000"/>
              </a:spcBef>
              <a:spcAft>
                <a:spcPts val="0"/>
              </a:spcAft>
              <a:buSzPct val="100000"/>
              <a:buChar char="-"/>
            </a:pPr>
            <a:r>
              <a:rPr lang="en"/>
              <a:t>Interference of the city/county government into library affairs</a:t>
            </a:r>
            <a:endParaRPr/>
          </a:p>
          <a:p>
            <a:pPr indent="-334327" lvl="0" marL="457200" rtl="0" algn="l">
              <a:spcBef>
                <a:spcPts val="1000"/>
              </a:spcBef>
              <a:spcAft>
                <a:spcPts val="0"/>
              </a:spcAft>
              <a:buSzPct val="100000"/>
              <a:buChar char="-"/>
            </a:pPr>
            <a:r>
              <a:rPr lang="en"/>
              <a:t>Creation of new library cards with limits–this is still censorship, even if it’s not an outright ban</a:t>
            </a:r>
            <a:endParaRPr/>
          </a:p>
          <a:p>
            <a:pPr indent="-334327" lvl="0" marL="457200" rtl="0" algn="l">
              <a:spcBef>
                <a:spcPts val="1000"/>
              </a:spcBef>
              <a:spcAft>
                <a:spcPts val="1000"/>
              </a:spcAft>
              <a:buSzPct val="100000"/>
              <a:buChar char="-"/>
            </a:pPr>
            <a:r>
              <a:rPr lang="en"/>
              <a:t>Banning professional library workers from joining their professional organization, the American Library Association</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3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Public Library Attacks</a:t>
            </a:r>
            <a:endParaRPr>
              <a:latin typeface="Dela Gothic One"/>
              <a:ea typeface="Dela Gothic One"/>
              <a:cs typeface="Dela Gothic One"/>
              <a:sym typeface="Dela Gothic One"/>
            </a:endParaRPr>
          </a:p>
        </p:txBody>
      </p:sp>
      <p:pic>
        <p:nvPicPr>
          <p:cNvPr id="221" name="Google Shape;221;p38"/>
          <p:cNvPicPr preferRelativeResize="0"/>
          <p:nvPr/>
        </p:nvPicPr>
        <p:blipFill>
          <a:blip r:embed="rId3">
            <a:alphaModFix/>
          </a:blip>
          <a:stretch>
            <a:fillRect/>
          </a:stretch>
        </p:blipFill>
        <p:spPr>
          <a:xfrm>
            <a:off x="514825" y="1131575"/>
            <a:ext cx="3868442" cy="3820977"/>
          </a:xfrm>
          <a:prstGeom prst="rect">
            <a:avLst/>
          </a:prstGeom>
          <a:noFill/>
          <a:ln>
            <a:noFill/>
          </a:ln>
        </p:spPr>
      </p:pic>
      <p:pic>
        <p:nvPicPr>
          <p:cNvPr id="222" name="Google Shape;222;p38"/>
          <p:cNvPicPr preferRelativeResize="0"/>
          <p:nvPr/>
        </p:nvPicPr>
        <p:blipFill>
          <a:blip r:embed="rId4">
            <a:alphaModFix/>
          </a:blip>
          <a:stretch>
            <a:fillRect/>
          </a:stretch>
        </p:blipFill>
        <p:spPr>
          <a:xfrm>
            <a:off x="5631351" y="445025"/>
            <a:ext cx="2716624" cy="4546076"/>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3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School Book Fair Attacks</a:t>
            </a:r>
            <a:endParaRPr>
              <a:latin typeface="Dela Gothic One"/>
              <a:ea typeface="Dela Gothic One"/>
              <a:cs typeface="Dela Gothic One"/>
              <a:sym typeface="Dela Gothic One"/>
            </a:endParaRPr>
          </a:p>
        </p:txBody>
      </p:sp>
      <p:sp>
        <p:nvSpPr>
          <p:cNvPr id="228" name="Google Shape;228;p39"/>
          <p:cNvSpPr txBox="1"/>
          <p:nvPr>
            <p:ph idx="1" type="body"/>
          </p:nvPr>
        </p:nvSpPr>
        <p:spPr>
          <a:xfrm>
            <a:off x="311700" y="12286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Scholastic Book Fairs have been banned in several school districts nationwide</a:t>
            </a:r>
            <a:endParaRPr/>
          </a:p>
          <a:p>
            <a:pPr indent="-342900" lvl="0" marL="457200" rtl="0" algn="l">
              <a:spcBef>
                <a:spcPts val="1000"/>
              </a:spcBef>
              <a:spcAft>
                <a:spcPts val="0"/>
              </a:spcAft>
              <a:buSzPts val="1800"/>
              <a:buChar char="-"/>
            </a:pPr>
            <a:r>
              <a:rPr lang="en"/>
              <a:t>Complaints about “inappropriate” materials have led to wholesale canceling of book fairs</a:t>
            </a:r>
            <a:endParaRPr/>
          </a:p>
          <a:p>
            <a:pPr indent="-342900" lvl="0" marL="457200" rtl="0" algn="l">
              <a:spcBef>
                <a:spcPts val="1000"/>
              </a:spcBef>
              <a:spcAft>
                <a:spcPts val="0"/>
              </a:spcAft>
              <a:buSzPts val="1800"/>
              <a:buChar char="-"/>
            </a:pPr>
            <a:r>
              <a:rPr lang="en"/>
              <a:t>Parent or educator volunteers have been caught redirecting young people from </a:t>
            </a:r>
            <a:r>
              <a:rPr lang="en"/>
              <a:t>pursuing</a:t>
            </a:r>
            <a:r>
              <a:rPr lang="en"/>
              <a:t> or purchasing certain titles</a:t>
            </a:r>
            <a:endParaRPr/>
          </a:p>
          <a:p>
            <a:pPr indent="-342900" lvl="0" marL="457200" rtl="0" algn="l">
              <a:spcBef>
                <a:spcPts val="1000"/>
              </a:spcBef>
              <a:spcAft>
                <a:spcPts val="1000"/>
              </a:spcAft>
              <a:buSzPts val="1800"/>
              <a:buChar char="-"/>
            </a:pPr>
            <a:r>
              <a:rPr lang="en"/>
              <a:t>Alternate book fairs have popped up–and they have a very specific agenda in their content.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4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2500">
                <a:latin typeface="Dela Gothic One"/>
                <a:ea typeface="Dela Gothic One"/>
                <a:cs typeface="Dela Gothic One"/>
                <a:sym typeface="Dela Gothic One"/>
              </a:rPr>
              <a:t>State Legislation to Criminalize Librarians</a:t>
            </a:r>
            <a:endParaRPr sz="2500">
              <a:latin typeface="Dela Gothic One"/>
              <a:ea typeface="Dela Gothic One"/>
              <a:cs typeface="Dela Gothic One"/>
              <a:sym typeface="Dela Gothic One"/>
            </a:endParaRPr>
          </a:p>
        </p:txBody>
      </p:sp>
      <p:sp>
        <p:nvSpPr>
          <p:cNvPr id="234" name="Google Shape;234;p40"/>
          <p:cNvSpPr txBox="1"/>
          <p:nvPr>
            <p:ph idx="1" type="body"/>
          </p:nvPr>
        </p:nvSpPr>
        <p:spPr>
          <a:xfrm>
            <a:off x="311700" y="13810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States tried to remove provisions exempting libraries from obscenity law exceptions. Some also tried to make it possible to sue library workers over books deemed “inappropriate.”</a:t>
            </a:r>
            <a:endParaRPr/>
          </a:p>
          <a:p>
            <a:pPr indent="-342900" lvl="0" marL="457200" rtl="0" algn="l">
              <a:spcBef>
                <a:spcPts val="1000"/>
              </a:spcBef>
              <a:spcAft>
                <a:spcPts val="0"/>
              </a:spcAft>
              <a:buSzPts val="1800"/>
              <a:buChar char="-"/>
            </a:pPr>
            <a:r>
              <a:rPr lang="en"/>
              <a:t>Attempts have yet to be successful, but they are not off the table. </a:t>
            </a:r>
            <a:endParaRPr/>
          </a:p>
          <a:p>
            <a:pPr indent="-342900" lvl="0" marL="457200" rtl="0" algn="l">
              <a:spcBef>
                <a:spcPts val="1000"/>
              </a:spcBef>
              <a:spcAft>
                <a:spcPts val="1000"/>
              </a:spcAft>
              <a:buSzPts val="1800"/>
              <a:buChar char="-"/>
            </a:pPr>
            <a:r>
              <a:rPr lang="en"/>
              <a:t>States include Alabama, Arizona, Georgia, Iowa, Idaho, Indiana, Kansas, Louisiana, Maryland, Minnesota, Missouri, Nebraska, Tennessee, Utah, Virginia, West Virginia, Wisconsin, Wyoming.</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4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2500">
                <a:latin typeface="Dela Gothic One"/>
                <a:ea typeface="Dela Gothic One"/>
                <a:cs typeface="Dela Gothic One"/>
                <a:sym typeface="Dela Gothic One"/>
              </a:rPr>
              <a:t>It’s </a:t>
            </a:r>
            <a:r>
              <a:rPr i="1" lang="en" sz="2500">
                <a:latin typeface="Dela Gothic One"/>
                <a:ea typeface="Dela Gothic One"/>
                <a:cs typeface="Dela Gothic One"/>
                <a:sym typeface="Dela Gothic One"/>
              </a:rPr>
              <a:t>Not  </a:t>
            </a:r>
            <a:r>
              <a:rPr lang="en" sz="2500">
                <a:latin typeface="Dela Gothic One"/>
                <a:ea typeface="Dela Gothic One"/>
                <a:cs typeface="Dela Gothic One"/>
                <a:sym typeface="Dela Gothic One"/>
              </a:rPr>
              <a:t>Hopeless</a:t>
            </a:r>
            <a:endParaRPr sz="2500">
              <a:latin typeface="Dela Gothic One"/>
              <a:ea typeface="Dela Gothic One"/>
              <a:cs typeface="Dela Gothic One"/>
              <a:sym typeface="Dela Gothic One"/>
            </a:endParaRPr>
          </a:p>
        </p:txBody>
      </p:sp>
      <p:sp>
        <p:nvSpPr>
          <p:cNvPr id="240" name="Google Shape;240;p4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Don’t let all of this data and information depress you! </a:t>
            </a:r>
            <a:r>
              <a:rPr b="1" i="1" lang="en"/>
              <a:t>The vast majority of people do not agree with what’s happening.</a:t>
            </a:r>
            <a:endParaRPr b="1" i="1"/>
          </a:p>
          <a:p>
            <a:pPr indent="-342900" lvl="0" marL="457200" rtl="0" algn="l">
              <a:spcBef>
                <a:spcPts val="1200"/>
              </a:spcBef>
              <a:spcAft>
                <a:spcPts val="0"/>
              </a:spcAft>
              <a:buSzPts val="1800"/>
              <a:buChar char="-"/>
            </a:pPr>
            <a:r>
              <a:rPr lang="en"/>
              <a:t>87% of voting-age adults oppose book bans (CBS News, 2022)</a:t>
            </a:r>
            <a:endParaRPr/>
          </a:p>
          <a:p>
            <a:pPr indent="-342900" lvl="0" marL="457200" rtl="0" algn="l">
              <a:spcBef>
                <a:spcPts val="1000"/>
              </a:spcBef>
              <a:spcAft>
                <a:spcPts val="0"/>
              </a:spcAft>
              <a:buSzPts val="1800"/>
              <a:buChar char="-"/>
            </a:pPr>
            <a:r>
              <a:rPr lang="en"/>
              <a:t>75% of voting-age adults oppose book bans (EveryLibrary, 2022)</a:t>
            </a:r>
            <a:endParaRPr/>
          </a:p>
          <a:p>
            <a:pPr indent="-342900" lvl="0" marL="457200" rtl="0" algn="l">
              <a:spcBef>
                <a:spcPts val="1000"/>
              </a:spcBef>
              <a:spcAft>
                <a:spcPts val="0"/>
              </a:spcAft>
              <a:buSzPts val="1800"/>
              <a:buChar char="-"/>
            </a:pPr>
            <a:r>
              <a:rPr lang="en"/>
              <a:t>Fewer than 1% of parents/guardians choose to restrict access to books when given the choice </a:t>
            </a:r>
            <a:endParaRPr/>
          </a:p>
          <a:p>
            <a:pPr indent="0" lvl="0" marL="0" rtl="0" algn="l">
              <a:spcBef>
                <a:spcPts val="1000"/>
              </a:spcBef>
              <a:spcAft>
                <a:spcPts val="120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2400">
                <a:latin typeface="Dela Gothic One"/>
                <a:ea typeface="Dela Gothic One"/>
                <a:cs typeface="Dela Gothic One"/>
                <a:sym typeface="Dela Gothic One"/>
              </a:rPr>
              <a:t>Where The 2020s Book Banning Wave Began</a:t>
            </a:r>
            <a:endParaRPr sz="2400">
              <a:latin typeface="Dela Gothic One"/>
              <a:ea typeface="Dela Gothic One"/>
              <a:cs typeface="Dela Gothic One"/>
              <a:sym typeface="Dela Gothic One"/>
            </a:endParaRPr>
          </a:p>
        </p:txBody>
      </p:sp>
      <p:sp>
        <p:nvSpPr>
          <p:cNvPr id="72" name="Google Shape;72;p15"/>
          <p:cNvSpPr txBox="1"/>
          <p:nvPr>
            <p:ph idx="1" type="body"/>
          </p:nvPr>
        </p:nvSpPr>
        <p:spPr>
          <a:xfrm>
            <a:off x="235500" y="1609675"/>
            <a:ext cx="4260300" cy="2697000"/>
          </a:xfrm>
          <a:prstGeom prst="rect">
            <a:avLst/>
          </a:prstGeom>
        </p:spPr>
        <p:txBody>
          <a:bodyPr anchorCtr="0" anchor="t" bIns="91425" lIns="91425" spcFirstLastPara="1" rIns="91425" wrap="square" tIns="91425">
            <a:normAutofit fontScale="92500" lnSpcReduction="20000"/>
          </a:bodyPr>
          <a:lstStyle/>
          <a:p>
            <a:pPr indent="-334327" lvl="0" marL="457200" rtl="0" algn="l">
              <a:spcBef>
                <a:spcPts val="0"/>
              </a:spcBef>
              <a:spcAft>
                <a:spcPts val="0"/>
              </a:spcAft>
              <a:buSzPct val="100000"/>
              <a:buChar char="-"/>
            </a:pPr>
            <a:r>
              <a:rPr lang="en"/>
              <a:t>“Reopen the schools” rallying cries in the 2020-2021 school year led to anti-masking, then anti-vaccine protests. </a:t>
            </a:r>
            <a:endParaRPr/>
          </a:p>
          <a:p>
            <a:pPr indent="-334327" lvl="0" marL="457200" rtl="0" algn="l">
              <a:spcBef>
                <a:spcPts val="1000"/>
              </a:spcBef>
              <a:spcAft>
                <a:spcPts val="0"/>
              </a:spcAft>
              <a:buSzPct val="100000"/>
              <a:buChar char="-"/>
            </a:pPr>
            <a:r>
              <a:rPr lang="en"/>
              <a:t>After the 2020 election, significant money, energy, and time were poured into censorship efforts</a:t>
            </a:r>
            <a:endParaRPr/>
          </a:p>
          <a:p>
            <a:pPr indent="-334327" lvl="0" marL="457200" rtl="0" algn="l">
              <a:spcBef>
                <a:spcPts val="1000"/>
              </a:spcBef>
              <a:spcAft>
                <a:spcPts val="1000"/>
              </a:spcAft>
              <a:buSzPct val="100000"/>
              <a:buChar char="-"/>
            </a:pPr>
            <a:r>
              <a:rPr lang="en"/>
              <a:t>Much of the focus began in public schools but what begins in the schools moves to other public institutions</a:t>
            </a:r>
            <a:endParaRPr/>
          </a:p>
        </p:txBody>
      </p:sp>
      <p:pic>
        <p:nvPicPr>
          <p:cNvPr id="73" name="Google Shape;73;p15">
            <a:hlinkClick r:id="rId3"/>
          </p:cNvPr>
          <p:cNvPicPr preferRelativeResize="0"/>
          <p:nvPr/>
        </p:nvPicPr>
        <p:blipFill>
          <a:blip r:embed="rId4">
            <a:alphaModFix/>
          </a:blip>
          <a:stretch>
            <a:fillRect/>
          </a:stretch>
        </p:blipFill>
        <p:spPr>
          <a:xfrm>
            <a:off x="4612898" y="1059325"/>
            <a:ext cx="2104050" cy="2907151"/>
          </a:xfrm>
          <a:prstGeom prst="rect">
            <a:avLst/>
          </a:prstGeom>
          <a:noFill/>
          <a:ln>
            <a:noFill/>
          </a:ln>
        </p:spPr>
      </p:pic>
      <p:pic>
        <p:nvPicPr>
          <p:cNvPr id="74" name="Google Shape;74;p15"/>
          <p:cNvPicPr preferRelativeResize="0"/>
          <p:nvPr/>
        </p:nvPicPr>
        <p:blipFill>
          <a:blip r:embed="rId5">
            <a:alphaModFix/>
          </a:blip>
          <a:stretch>
            <a:fillRect/>
          </a:stretch>
        </p:blipFill>
        <p:spPr>
          <a:xfrm>
            <a:off x="6860948" y="1924350"/>
            <a:ext cx="2152849" cy="2948113"/>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4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2500">
                <a:latin typeface="Dela Gothic One"/>
                <a:ea typeface="Dela Gothic One"/>
                <a:cs typeface="Dela Gothic One"/>
                <a:sym typeface="Dela Gothic One"/>
              </a:rPr>
              <a:t>It’s </a:t>
            </a:r>
            <a:r>
              <a:rPr i="1" lang="en" sz="2500">
                <a:latin typeface="Dela Gothic One"/>
                <a:ea typeface="Dela Gothic One"/>
                <a:cs typeface="Dela Gothic One"/>
                <a:sym typeface="Dela Gothic One"/>
              </a:rPr>
              <a:t>Not  </a:t>
            </a:r>
            <a:r>
              <a:rPr lang="en" sz="2500">
                <a:latin typeface="Dela Gothic One"/>
                <a:ea typeface="Dela Gothic One"/>
                <a:cs typeface="Dela Gothic One"/>
                <a:sym typeface="Dela Gothic One"/>
              </a:rPr>
              <a:t>Hopeless</a:t>
            </a:r>
            <a:endParaRPr sz="2500">
              <a:latin typeface="Dela Gothic One"/>
              <a:ea typeface="Dela Gothic One"/>
              <a:cs typeface="Dela Gothic One"/>
              <a:sym typeface="Dela Gothic One"/>
            </a:endParaRPr>
          </a:p>
        </p:txBody>
      </p:sp>
      <p:sp>
        <p:nvSpPr>
          <p:cNvPr id="246" name="Google Shape;246;p42"/>
          <p:cNvSpPr txBox="1"/>
          <p:nvPr>
            <p:ph idx="1" type="body"/>
          </p:nvPr>
        </p:nvSpPr>
        <p:spPr>
          <a:xfrm>
            <a:off x="311700" y="1152475"/>
            <a:ext cx="8520600" cy="3887100"/>
          </a:xfrm>
          <a:prstGeom prst="rect">
            <a:avLst/>
          </a:prstGeom>
        </p:spPr>
        <p:txBody>
          <a:bodyPr anchorCtr="0" anchor="t" bIns="91425" lIns="91425" spcFirstLastPara="1" rIns="91425" wrap="square" tIns="91425">
            <a:normAutofit fontScale="85000"/>
          </a:bodyPr>
          <a:lstStyle/>
          <a:p>
            <a:pPr indent="0" lvl="0" marL="0" rtl="0" algn="l">
              <a:spcBef>
                <a:spcPts val="0"/>
              </a:spcBef>
              <a:spcAft>
                <a:spcPts val="0"/>
              </a:spcAft>
              <a:buNone/>
            </a:pPr>
            <a:r>
              <a:rPr lang="en"/>
              <a:t>More good news:</a:t>
            </a:r>
            <a:endParaRPr/>
          </a:p>
          <a:p>
            <a:pPr indent="-325755" lvl="0" marL="457200" rtl="0" algn="l">
              <a:spcBef>
                <a:spcPts val="1000"/>
              </a:spcBef>
              <a:spcAft>
                <a:spcPts val="0"/>
              </a:spcAft>
              <a:buSzPct val="100000"/>
              <a:buChar char="-"/>
            </a:pPr>
            <a:r>
              <a:rPr lang="en"/>
              <a:t>90% of parents feel comfortable allowing their child to select their own material from the library</a:t>
            </a:r>
            <a:endParaRPr/>
          </a:p>
          <a:p>
            <a:pPr indent="-325755" lvl="0" marL="457200" rtl="0" algn="l">
              <a:spcBef>
                <a:spcPts val="1000"/>
              </a:spcBef>
              <a:spcAft>
                <a:spcPts val="0"/>
              </a:spcAft>
              <a:buSzPct val="100000"/>
              <a:buChar char="-"/>
            </a:pPr>
            <a:r>
              <a:rPr lang="en"/>
              <a:t>85% of parents are satisfied with the work librarians do</a:t>
            </a:r>
            <a:endParaRPr/>
          </a:p>
          <a:p>
            <a:pPr indent="-325755" lvl="0" marL="457200" rtl="0" algn="l">
              <a:spcBef>
                <a:spcPts val="1000"/>
              </a:spcBef>
              <a:spcAft>
                <a:spcPts val="0"/>
              </a:spcAft>
              <a:buSzPct val="100000"/>
              <a:buChar char="-"/>
            </a:pPr>
            <a:r>
              <a:rPr lang="en"/>
              <a:t>Between 80-92% of parents trust librarians to select appropriate materials for the school or public library</a:t>
            </a:r>
            <a:endParaRPr/>
          </a:p>
          <a:p>
            <a:pPr indent="-325755" lvl="0" marL="457200" rtl="0" algn="l">
              <a:spcBef>
                <a:spcPts val="1000"/>
              </a:spcBef>
              <a:spcAft>
                <a:spcPts val="0"/>
              </a:spcAft>
              <a:buSzPct val="100000"/>
              <a:buChar char="-"/>
            </a:pPr>
            <a:r>
              <a:rPr lang="en"/>
              <a:t>82% of parents trust librarians to recommend age and content appropriate books and materials</a:t>
            </a:r>
            <a:endParaRPr/>
          </a:p>
          <a:p>
            <a:pPr indent="-325755" lvl="0" marL="457200" rtl="0" algn="l">
              <a:spcBef>
                <a:spcPts val="1000"/>
              </a:spcBef>
              <a:spcAft>
                <a:spcPts val="0"/>
              </a:spcAft>
              <a:buSzPct val="100000"/>
              <a:buChar char="-"/>
            </a:pPr>
            <a:r>
              <a:rPr lang="en"/>
              <a:t>74% of parents agree or somewhat agree that book bans infringe on their rights as parents</a:t>
            </a:r>
            <a:endParaRPr/>
          </a:p>
          <a:p>
            <a:pPr indent="0" lvl="0" marL="0" rtl="0" algn="l">
              <a:spcBef>
                <a:spcPts val="1000"/>
              </a:spcBef>
              <a:spcAft>
                <a:spcPts val="0"/>
              </a:spcAft>
              <a:buNone/>
            </a:pPr>
            <a:r>
              <a:t/>
            </a:r>
            <a:endParaRPr/>
          </a:p>
          <a:p>
            <a:pPr indent="0" lvl="0" marL="0" rtl="0" algn="l">
              <a:spcBef>
                <a:spcPts val="1000"/>
              </a:spcBef>
              <a:spcAft>
                <a:spcPts val="0"/>
              </a:spcAft>
              <a:buNone/>
            </a:pPr>
            <a:r>
              <a:t/>
            </a:r>
            <a:endParaRPr/>
          </a:p>
          <a:p>
            <a:pPr indent="0" lvl="0" marL="0" rtl="0" algn="l">
              <a:spcBef>
                <a:spcPts val="1000"/>
              </a:spcBef>
              <a:spcAft>
                <a:spcPts val="120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At The Same Time</a:t>
            </a:r>
            <a:endParaRPr>
              <a:latin typeface="Dela Gothic One"/>
              <a:ea typeface="Dela Gothic One"/>
              <a:cs typeface="Dela Gothic One"/>
              <a:sym typeface="Dela Gothic One"/>
            </a:endParaRPr>
          </a:p>
        </p:txBody>
      </p:sp>
      <p:sp>
        <p:nvSpPr>
          <p:cNvPr id="80" name="Google Shape;80;p16"/>
          <p:cNvSpPr txBox="1"/>
          <p:nvPr>
            <p:ph idx="1" type="body"/>
          </p:nvPr>
        </p:nvSpPr>
        <p:spPr>
          <a:xfrm>
            <a:off x="311700" y="1152475"/>
            <a:ext cx="4554000" cy="3681900"/>
          </a:xfrm>
          <a:prstGeom prst="rect">
            <a:avLst/>
          </a:prstGeom>
        </p:spPr>
        <p:txBody>
          <a:bodyPr anchorCtr="0" anchor="t" bIns="91425" lIns="91425" spcFirstLastPara="1" rIns="91425" wrap="square" tIns="91425">
            <a:normAutofit fontScale="77500" lnSpcReduction="20000"/>
          </a:bodyPr>
          <a:lstStyle/>
          <a:p>
            <a:pPr indent="-317182" lvl="0" marL="457200" rtl="0" algn="l">
              <a:spcBef>
                <a:spcPts val="0"/>
              </a:spcBef>
              <a:spcAft>
                <a:spcPts val="0"/>
              </a:spcAft>
              <a:buSzPct val="100000"/>
              <a:buChar char="-"/>
            </a:pPr>
            <a:r>
              <a:rPr lang="en"/>
              <a:t>Powerful groups were forming with the help of extremist money. These groups operated at the national level and local level.</a:t>
            </a:r>
            <a:endParaRPr/>
          </a:p>
          <a:p>
            <a:pPr indent="-317182" lvl="0" marL="457200" rtl="0" algn="l">
              <a:spcBef>
                <a:spcPts val="1000"/>
              </a:spcBef>
              <a:spcAft>
                <a:spcPts val="0"/>
              </a:spcAft>
              <a:buSzPct val="100000"/>
              <a:buChar char="-"/>
            </a:pPr>
            <a:r>
              <a:rPr lang="en"/>
              <a:t>Among the groups, in order of their start: No Left Turn in Education (May 2020) Moms For Liberty (January 2021), Parents Defending Education (2021) </a:t>
            </a:r>
            <a:endParaRPr/>
          </a:p>
          <a:p>
            <a:pPr indent="-317182" lvl="0" marL="457200" rtl="0" algn="l">
              <a:spcBef>
                <a:spcPts val="1000"/>
              </a:spcBef>
              <a:spcAft>
                <a:spcPts val="0"/>
              </a:spcAft>
              <a:buSzPct val="100000"/>
              <a:buChar char="-"/>
            </a:pPr>
            <a:r>
              <a:rPr lang="en"/>
              <a:t>Utilizing social media, the groups drew followers on the local level and thanks to a </a:t>
            </a:r>
            <a:r>
              <a:rPr lang="en"/>
              <a:t>deteriorating</a:t>
            </a:r>
            <a:r>
              <a:rPr lang="en"/>
              <a:t> local news landscape + social media algorithms, these groups captured a LOT of attention via Facebook especially. </a:t>
            </a:r>
            <a:endParaRPr/>
          </a:p>
          <a:p>
            <a:pPr indent="-317182" lvl="0" marL="457200" rtl="0" algn="l">
              <a:spcBef>
                <a:spcPts val="1000"/>
              </a:spcBef>
              <a:spcAft>
                <a:spcPts val="1000"/>
              </a:spcAft>
              <a:buSzPct val="100000"/>
              <a:buChar char="-"/>
            </a:pPr>
            <a:r>
              <a:rPr lang="en"/>
              <a:t>A lack of media literacy, a lack of understanding the law, and the ease of sharing a few shocking images or passages led to a manufactured outrage against anything deemed “inappropriate.”</a:t>
            </a:r>
            <a:endParaRPr/>
          </a:p>
        </p:txBody>
      </p:sp>
      <p:pic>
        <p:nvPicPr>
          <p:cNvPr id="81" name="Google Shape;81;p16"/>
          <p:cNvPicPr preferRelativeResize="0"/>
          <p:nvPr/>
        </p:nvPicPr>
        <p:blipFill>
          <a:blip r:embed="rId3">
            <a:alphaModFix/>
          </a:blip>
          <a:stretch>
            <a:fillRect/>
          </a:stretch>
        </p:blipFill>
        <p:spPr>
          <a:xfrm>
            <a:off x="5474600" y="133725"/>
            <a:ext cx="3185100" cy="491907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7"/>
          <p:cNvSpPr txBox="1"/>
          <p:nvPr>
            <p:ph type="title"/>
          </p:nvPr>
        </p:nvSpPr>
        <p:spPr>
          <a:xfrm>
            <a:off x="311700" y="1402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2400">
                <a:latin typeface="Dela Gothic One"/>
                <a:ea typeface="Dela Gothic One"/>
                <a:cs typeface="Dela Gothic One"/>
                <a:sym typeface="Dela Gothic One"/>
              </a:rPr>
              <a:t>A Visual Explainer</a:t>
            </a:r>
            <a:endParaRPr sz="2400">
              <a:latin typeface="Dela Gothic One"/>
              <a:ea typeface="Dela Gothic One"/>
              <a:cs typeface="Dela Gothic One"/>
              <a:sym typeface="Dela Gothic One"/>
            </a:endParaRPr>
          </a:p>
        </p:txBody>
      </p:sp>
      <p:pic>
        <p:nvPicPr>
          <p:cNvPr id="87" name="Google Shape;87;p17">
            <a:hlinkClick r:id="rId3"/>
          </p:cNvPr>
          <p:cNvPicPr preferRelativeResize="0"/>
          <p:nvPr/>
        </p:nvPicPr>
        <p:blipFill>
          <a:blip r:embed="rId4">
            <a:alphaModFix/>
          </a:blip>
          <a:stretch>
            <a:fillRect/>
          </a:stretch>
        </p:blipFill>
        <p:spPr>
          <a:xfrm>
            <a:off x="923848" y="712925"/>
            <a:ext cx="7296298" cy="410417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8"/>
          <p:cNvSpPr txBox="1"/>
          <p:nvPr>
            <p:ph type="title"/>
          </p:nvPr>
        </p:nvSpPr>
        <p:spPr>
          <a:xfrm>
            <a:off x="311700" y="1402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2400">
                <a:latin typeface="Dela Gothic One"/>
                <a:ea typeface="Dela Gothic One"/>
                <a:cs typeface="Dela Gothic One"/>
                <a:sym typeface="Dela Gothic One"/>
              </a:rPr>
              <a:t>A Visual Explainer</a:t>
            </a:r>
            <a:endParaRPr sz="2400">
              <a:latin typeface="Dela Gothic One"/>
              <a:ea typeface="Dela Gothic One"/>
              <a:cs typeface="Dela Gothic One"/>
              <a:sym typeface="Dela Gothic One"/>
            </a:endParaRPr>
          </a:p>
        </p:txBody>
      </p:sp>
      <p:pic>
        <p:nvPicPr>
          <p:cNvPr id="93" name="Google Shape;93;p18">
            <a:hlinkClick r:id="rId3"/>
          </p:cNvPr>
          <p:cNvPicPr preferRelativeResize="0"/>
          <p:nvPr/>
        </p:nvPicPr>
        <p:blipFill>
          <a:blip r:embed="rId4">
            <a:alphaModFix/>
          </a:blip>
          <a:stretch>
            <a:fillRect/>
          </a:stretch>
        </p:blipFill>
        <p:spPr>
          <a:xfrm>
            <a:off x="769186" y="712925"/>
            <a:ext cx="7605638" cy="427817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9"/>
          <p:cNvSpPr txBox="1"/>
          <p:nvPr>
            <p:ph type="title"/>
          </p:nvPr>
        </p:nvSpPr>
        <p:spPr>
          <a:xfrm>
            <a:off x="311700" y="1402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2400">
                <a:latin typeface="Dela Gothic One"/>
                <a:ea typeface="Dela Gothic One"/>
                <a:cs typeface="Dela Gothic One"/>
                <a:sym typeface="Dela Gothic One"/>
              </a:rPr>
              <a:t>A Visual Explainer</a:t>
            </a:r>
            <a:endParaRPr sz="2400">
              <a:latin typeface="Dela Gothic One"/>
              <a:ea typeface="Dela Gothic One"/>
              <a:cs typeface="Dela Gothic One"/>
              <a:sym typeface="Dela Gothic One"/>
            </a:endParaRPr>
          </a:p>
        </p:txBody>
      </p:sp>
      <p:pic>
        <p:nvPicPr>
          <p:cNvPr id="99" name="Google Shape;99;p19">
            <a:hlinkClick r:id="rId3"/>
          </p:cNvPr>
          <p:cNvPicPr preferRelativeResize="0"/>
          <p:nvPr/>
        </p:nvPicPr>
        <p:blipFill>
          <a:blip r:embed="rId4">
            <a:alphaModFix/>
          </a:blip>
          <a:stretch>
            <a:fillRect/>
          </a:stretch>
        </p:blipFill>
        <p:spPr>
          <a:xfrm>
            <a:off x="877273" y="789125"/>
            <a:ext cx="7389451" cy="415657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20"/>
          <p:cNvSpPr txBox="1"/>
          <p:nvPr>
            <p:ph type="title"/>
          </p:nvPr>
        </p:nvSpPr>
        <p:spPr>
          <a:xfrm>
            <a:off x="311700" y="2926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Then, September 2021</a:t>
            </a:r>
            <a:endParaRPr>
              <a:latin typeface="Dela Gothic One"/>
              <a:ea typeface="Dela Gothic One"/>
              <a:cs typeface="Dela Gothic One"/>
              <a:sym typeface="Dela Gothic One"/>
            </a:endParaRPr>
          </a:p>
        </p:txBody>
      </p:sp>
      <p:pic>
        <p:nvPicPr>
          <p:cNvPr id="105" name="Google Shape;105;p20">
            <a:hlinkClick r:id="rId3"/>
          </p:cNvPr>
          <p:cNvPicPr preferRelativeResize="0"/>
          <p:nvPr/>
        </p:nvPicPr>
        <p:blipFill>
          <a:blip r:embed="rId4">
            <a:alphaModFix/>
          </a:blip>
          <a:stretch>
            <a:fillRect/>
          </a:stretch>
        </p:blipFill>
        <p:spPr>
          <a:xfrm>
            <a:off x="1381478" y="1017725"/>
            <a:ext cx="6381048" cy="362772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Dela Gothic One"/>
                <a:ea typeface="Dela Gothic One"/>
                <a:cs typeface="Dela Gothic One"/>
                <a:sym typeface="Dela Gothic One"/>
              </a:rPr>
              <a:t>Trends in Banned Books, 2021-2022</a:t>
            </a:r>
            <a:endParaRPr>
              <a:latin typeface="Dela Gothic One"/>
              <a:ea typeface="Dela Gothic One"/>
              <a:cs typeface="Dela Gothic One"/>
              <a:sym typeface="Dela Gothic One"/>
            </a:endParaRPr>
          </a:p>
        </p:txBody>
      </p:sp>
      <p:pic>
        <p:nvPicPr>
          <p:cNvPr id="111" name="Google Shape;111;p21">
            <a:hlinkClick r:id="rId3"/>
          </p:cNvPr>
          <p:cNvPicPr preferRelativeResize="0"/>
          <p:nvPr/>
        </p:nvPicPr>
        <p:blipFill>
          <a:blip r:embed="rId4">
            <a:alphaModFix/>
          </a:blip>
          <a:stretch>
            <a:fillRect/>
          </a:stretch>
        </p:blipFill>
        <p:spPr>
          <a:xfrm>
            <a:off x="291300" y="1240500"/>
            <a:ext cx="3548399" cy="3515050"/>
          </a:xfrm>
          <a:prstGeom prst="rect">
            <a:avLst/>
          </a:prstGeom>
          <a:noFill/>
          <a:ln>
            <a:noFill/>
          </a:ln>
        </p:spPr>
      </p:pic>
      <p:pic>
        <p:nvPicPr>
          <p:cNvPr id="112" name="Google Shape;112;p21">
            <a:hlinkClick r:id="rId5"/>
          </p:cNvPr>
          <p:cNvPicPr preferRelativeResize="0"/>
          <p:nvPr/>
        </p:nvPicPr>
        <p:blipFill>
          <a:blip r:embed="rId6">
            <a:alphaModFix/>
          </a:blip>
          <a:stretch>
            <a:fillRect/>
          </a:stretch>
        </p:blipFill>
        <p:spPr>
          <a:xfrm>
            <a:off x="3992099" y="1563963"/>
            <a:ext cx="4860602" cy="286811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late">
  <a:themeElements>
    <a:clrScheme name="Slate">
      <a:dk1>
        <a:srgbClr val="FFFFFF"/>
      </a:dk1>
      <a:lt1>
        <a:srgbClr val="37474F"/>
      </a:lt1>
      <a:dk2>
        <a:srgbClr val="9E9E9E"/>
      </a:dk2>
      <a:lt2>
        <a:srgbClr val="E0E0E0"/>
      </a:lt2>
      <a:accent1>
        <a:srgbClr val="616161"/>
      </a:accent1>
      <a:accent2>
        <a:srgbClr val="78909C"/>
      </a:accent2>
      <a:accent3>
        <a:srgbClr val="CACACA"/>
      </a:accent3>
      <a:accent4>
        <a:srgbClr val="64FFDA"/>
      </a:accent4>
      <a:accent5>
        <a:srgbClr val="FFD966"/>
      </a:accent5>
      <a:accent6>
        <a:srgbClr val="F5F5F5"/>
      </a:accent6>
      <a:hlink>
        <a:srgbClr val="FFD966"/>
      </a:hlink>
      <a:folHlink>
        <a:srgbClr val="FFD9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