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Average"/>
      <p:regular r:id="rId15"/>
    </p:embeddedFont>
    <p:embeddedFont>
      <p:font typeface="Oswald"/>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Average-regular.fntdata"/><Relationship Id="rId14" Type="http://schemas.openxmlformats.org/officeDocument/2006/relationships/slide" Target="slides/slide9.xml"/><Relationship Id="rId17" Type="http://schemas.openxmlformats.org/officeDocument/2006/relationships/font" Target="fonts/Oswald-bold.fntdata"/><Relationship Id="rId16"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imidis.github.io/community_curriculum/index.html#three-levels-of-listening"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cientificamerican.com/article/how-to-be-a-better-listener/"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witter.com/tnvora/status/1478593130437873667?s=12" TargetMode="External"/><Relationship Id="rId3" Type="http://schemas.openxmlformats.org/officeDocument/2006/relationships/hyperlink" Target="https://hbr.org/2016/07/what-great-listeners-actually-do"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of the best resources on listening is the book You’re Not Listening: What You’re Missing and Why It Matters by Kate Murphy. It’s a relatively short read and one that facilitators would do well to at least skim. It’s one you can recommend to your attendees who want to learn more about the importance of listening because it is a *skill*.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fd3d1eef5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fd3d1eef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attendees to share what attributes constitute good listening? How do they know when they are listening well? How do they know when they are being heard by someone else? Are there any signs or cues?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Give them the opportunity to also share when they know they’re not listening to someone and/or when they know they’re not being heard. Anticipate some “when I’m tired or bored” </a:t>
            </a:r>
            <a:r>
              <a:rPr lang="en"/>
              <a:t>responses</a:t>
            </a:r>
            <a:r>
              <a:rPr lang="en"/>
              <a:t>. Normal and also the truth. No one is perfect.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fd3d1eef55_0_4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fd3d1eef55_0_4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following slide will present some common examples of active listening, and it is important to discuss how those are cultural. Not all active listening looks the same, even if there are “standards” about them. We cannot tell someone from a culture that active listening requires eye contact where eye contact in that culture can be a sign of disrespect.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fd3d1eef55_0_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fd3d1eef55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a handful of signs of being a “good listener.” Discuss how listening skills aren’t solely about your ears and hearing. They’re about body language and about how a listener reacts or responds to something being said.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Eye contact is going to differ based on culture. In some cultures, direct eye contact is considered rude. Eye contact can also be difficult for people who have anxiety or are neurodivergent.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skills and cues of good listening are based on a very specific standard. In other words, this is what “good listening” looks like for able-bodied, neurotypical people. Not everyone CAN avoid distractions when they’re listening--that’s why things like fidget toys are important and why you might see people in class who doodle during a lecture or you might, as is the case in the library world, see people knitting or crocheting while attending a session. Some people NEED to move and adjust and fidget in order to be a present listener.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might find it valuable to ask students what they think about these signs. Where and how do they agree? Disagree? When is it okay to interrupt someone if you’re listening? Is there a time it is okay?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 students what they think “open body language” means. </a:t>
            </a:r>
            <a:endParaRPr/>
          </a:p>
          <a:p>
            <a:pPr indent="-298450" lvl="0" marL="457200" rtl="0" algn="l">
              <a:spcBef>
                <a:spcPts val="0"/>
              </a:spcBef>
              <a:spcAft>
                <a:spcPts val="0"/>
              </a:spcAft>
              <a:buSzPts val="1100"/>
              <a:buChar char="-"/>
            </a:pPr>
            <a:r>
              <a:rPr lang="en"/>
              <a:t>Sitting up straight</a:t>
            </a:r>
            <a:endParaRPr/>
          </a:p>
          <a:p>
            <a:pPr indent="-298450" lvl="0" marL="457200" rtl="0" algn="l">
              <a:spcBef>
                <a:spcPts val="0"/>
              </a:spcBef>
              <a:spcAft>
                <a:spcPts val="0"/>
              </a:spcAft>
              <a:buSzPts val="1100"/>
              <a:buChar char="-"/>
            </a:pPr>
            <a:r>
              <a:rPr lang="en"/>
              <a:t>Leaning in to the speaker</a:t>
            </a:r>
            <a:endParaRPr/>
          </a:p>
          <a:p>
            <a:pPr indent="-298450" lvl="0" marL="457200" rtl="0" algn="l">
              <a:spcBef>
                <a:spcPts val="0"/>
              </a:spcBef>
              <a:spcAft>
                <a:spcPts val="0"/>
              </a:spcAft>
              <a:buSzPts val="1100"/>
              <a:buChar char="-"/>
            </a:pPr>
            <a:r>
              <a:rPr lang="en"/>
              <a:t>Not crossing arms</a:t>
            </a:r>
            <a:endParaRPr/>
          </a:p>
          <a:p>
            <a:pPr indent="-298450" lvl="0" marL="457200" rtl="0" algn="l">
              <a:spcBef>
                <a:spcPts val="0"/>
              </a:spcBef>
              <a:spcAft>
                <a:spcPts val="0"/>
              </a:spcAft>
              <a:buSzPts val="1100"/>
              <a:buChar char="-"/>
            </a:pPr>
            <a:r>
              <a:rPr lang="en"/>
              <a:t>Neutral or even positive facial expressions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fd3d1eef55_0_4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fd3d1eef55_0_4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context of listening matters. This image captures the three levels of listening that are important in building this skill. First, you need to listen to yourself. This is where you assess your thoughts, feelings, your dialog, your reactions, anything happening internally. That’s why reflection and journaling and talking aloud is so important. You can work on your listening skills with your own self first.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you have focused listening. This is when you set aside your own internal listening to listen to someone else. You care about their thoughts, feelings, and words without judgment. You will form judgements, thoughts, and responses. You’re human. But the goal in focused listening is allowing those things to come up and NOT become what you focus on. It is okay to write them down as someone speaks--especially if you don’t want to forget it--and as long as you let them know that you’re taking notes so you can be focused on what they’re saying.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there is global listening. This is where you’re taking in the world around you both as a whole--what’s going on right now in the world that is impacting everyone--and what is in the immediate environment that might challenge or enhance listening skills. If a room is hot and crowded, it is hard to listen! If you are outside and it’s starting to rain, that makes it hard to listen! If you’re in a school or library board meeting and there are a lot of people chatting amongst themselves, it is hard to listen! You can be the best at paying attention and active listening but the global listening will impact what you retain.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from </a:t>
            </a:r>
            <a:r>
              <a:rPr lang="en" u="sng">
                <a:solidFill>
                  <a:schemeClr val="hlink"/>
                </a:solidFill>
                <a:hlinkClick r:id="rId2"/>
              </a:rPr>
              <a:t>https://deimidis.github.io/community_curriculum/index.html#three-levels-of-listening</a:t>
            </a: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fd3d1eef55_0_5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fd3d1eef55_0_5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You can know everything you want about a person, but you don’t actually. What’s going on in their head is something only they are privy to. By not assuming, you’ll also better cultivate curiosity. It’s also really vital not to assume you know anything about a person’s experience or perspective based on what they look like or their background. While it is important to recognize sociocultural and socioeconomic privilege and power dynamics, statistically, there is more difference within groups than between them–flattening a person to one identity does significant damage through stereotyping, even if it comes from a place of trying to be thoughtful. </a:t>
            </a:r>
            <a:endParaRPr/>
          </a:p>
          <a:p>
            <a:pPr indent="-298450" lvl="0" marL="457200" rtl="0" algn="l">
              <a:spcBef>
                <a:spcPts val="0"/>
              </a:spcBef>
              <a:spcAft>
                <a:spcPts val="0"/>
              </a:spcAft>
              <a:buSzPts val="1100"/>
              <a:buChar char="-"/>
            </a:pPr>
            <a:r>
              <a:rPr lang="en"/>
              <a:t>Cultivate curiosity with the person you’re listening to. Go in without an agenda. Instead, anticipate that you will eventually have a dialog, but right now, you want to know all that the other person has to say or present. </a:t>
            </a:r>
            <a:endParaRPr/>
          </a:p>
          <a:p>
            <a:pPr indent="-298450" lvl="0" marL="457200" rtl="0" algn="l">
              <a:spcBef>
                <a:spcPts val="0"/>
              </a:spcBef>
              <a:spcAft>
                <a:spcPts val="0"/>
              </a:spcAft>
              <a:buSzPts val="1100"/>
              <a:buChar char="-"/>
            </a:pPr>
            <a:r>
              <a:rPr lang="en"/>
              <a:t>Even if you bitterly disagree, put on a sense of wanting to learn and wanting to empathize with them. They are human. There are challenging elements to the second, especially when the person you’re listening to is threatening you or a whole group of people and/or is expressing opinions that are bigoted or discriminatory. </a:t>
            </a:r>
            <a:r>
              <a:rPr b="1" lang="en"/>
              <a:t>Empathy is not agreeing</a:t>
            </a:r>
            <a:r>
              <a:rPr lang="en"/>
              <a:t>. It is understanding those thoughts or opinions came from somewhere. In America, much of that can be tied into White Supremacy and our historical roots as colonizers. You can empathize with the conditions someone grew up in or have been indoctrinated into. You should not condone or agree or encourage it. </a:t>
            </a:r>
            <a:endParaRPr/>
          </a:p>
          <a:p>
            <a:pPr indent="-298450" lvl="0" marL="457200" rtl="0" algn="l">
              <a:spcBef>
                <a:spcPts val="0"/>
              </a:spcBef>
              <a:spcAft>
                <a:spcPts val="0"/>
              </a:spcAft>
              <a:buSzPts val="1100"/>
              <a:buChar char="-"/>
            </a:pPr>
            <a:r>
              <a:rPr lang="en"/>
              <a:t>It’s sometimes worthwhile to immediately ask during a conversation whether it is one where the speaker wants advice and feedback or if it’s one where they simply want to be heard. That helps the listener in considering what it is the speaker anticipates as a result. </a:t>
            </a:r>
            <a:endParaRPr/>
          </a:p>
          <a:p>
            <a:pPr indent="-298450" lvl="0" marL="457200" rtl="0" algn="l">
              <a:spcBef>
                <a:spcPts val="0"/>
              </a:spcBef>
              <a:spcAft>
                <a:spcPts val="0"/>
              </a:spcAft>
              <a:buSzPts val="1100"/>
              <a:buChar char="-"/>
            </a:pPr>
            <a:r>
              <a:rPr lang="en"/>
              <a:t>Staying present is two fold. First, actively engage with this conversation; again, everyone’s sense of being present differs, but daydreaming or wandering off mentally pull you from listening. This happens and is human. When it happens, ask the speaker to repeat what they said so you can hear it again. The second part of being present is staying in the conversation being had. Unless it is relevant and brought up, past conversations or experiences should be left in the past. </a:t>
            </a:r>
            <a:endParaRPr/>
          </a:p>
          <a:p>
            <a:pPr indent="-298450" lvl="0" marL="457200" rtl="0" algn="l">
              <a:spcBef>
                <a:spcPts val="0"/>
              </a:spcBef>
              <a:spcAft>
                <a:spcPts val="0"/>
              </a:spcAft>
              <a:buSzPts val="1100"/>
              <a:buChar char="-"/>
            </a:pPr>
            <a:r>
              <a:rPr lang="en"/>
              <a:t>It is HARD to avoid judgment. We make judgments on everything. But in listening, do your best to set that part down. Remember: judgements aren’t arguments nor helpful in </a:t>
            </a:r>
            <a:r>
              <a:rPr lang="en"/>
              <a:t>justifying</a:t>
            </a:r>
            <a:r>
              <a:rPr lang="en"/>
              <a:t> your cause or belief. Those judgements may be helpful elsewhere (our brains are </a:t>
            </a:r>
            <a:r>
              <a:rPr lang="en"/>
              <a:t>hardwired</a:t>
            </a:r>
            <a:r>
              <a:rPr lang="en"/>
              <a:t> for it!) but not in the listening space. </a:t>
            </a:r>
            <a:endParaRPr/>
          </a:p>
          <a:p>
            <a:pPr indent="-298450" lvl="0" marL="457200" rtl="0" algn="l">
              <a:spcBef>
                <a:spcPts val="0"/>
              </a:spcBef>
              <a:spcAft>
                <a:spcPts val="0"/>
              </a:spcAft>
              <a:buSzPts val="1100"/>
              <a:buChar char="-"/>
            </a:pPr>
            <a:r>
              <a:rPr lang="en"/>
              <a:t>A good listener thinks about the three levels of listening, meaning that they recognize when their internal listening or global listening are too noisy for something </a:t>
            </a:r>
            <a:r>
              <a:rPr lang="en"/>
              <a:t>interpersonal</a:t>
            </a:r>
            <a:r>
              <a:rPr lang="en"/>
              <a:t>. It is okay to say you need to reschedule a conversation or that it needs to be done somewhere else. You are also able to leave if you need to--if a conversation is too hard, you can ask to break it up or to come back a little later. If you’re not going to be able to listen at your best, acknowledge that. That builds empathy and trust between the speaker and listener.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information for some of these points is available here: </a:t>
            </a:r>
            <a:r>
              <a:rPr lang="en" u="sng">
                <a:solidFill>
                  <a:schemeClr val="hlink"/>
                </a:solidFill>
                <a:hlinkClick r:id="rId2"/>
              </a:rPr>
              <a:t>https://www.scientificamerican.com/article/how-to-be-a-better-listener/</a:t>
            </a:r>
            <a:r>
              <a:rPr lang="en"/>
              <a: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fd3d1eef55_0_5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fd3d1eef55_0_5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more tips for bettering one’s listening skills:</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Advice giving is more harmful than useful, unless the person speaking specifically asks. Instead, hold space for the speaker. “Holding space” is about active listening without the intent to contradict, interrupt, or advise the speaker in what to do. This does not mean you never get to respond or talk. It means that that portion does not happen until it is appropriate. </a:t>
            </a:r>
            <a:endParaRPr/>
          </a:p>
          <a:p>
            <a:pPr indent="-298450" lvl="0" marL="457200" rtl="0" algn="l">
              <a:spcBef>
                <a:spcPts val="0"/>
              </a:spcBef>
              <a:spcAft>
                <a:spcPts val="0"/>
              </a:spcAft>
              <a:buSzPts val="1100"/>
              <a:buChar char="-"/>
            </a:pPr>
            <a:r>
              <a:rPr lang="en"/>
              <a:t>Mirroring the speaker is about connecting not only with their tone of voice and volume--if they are talking at a normal volume, responding in a loud tone is going to alarm their nervous system and cause them to increase the volume, a cycle that disrupts the relationship. But also, mirroring involves mimicking some of their body language or the expressions in thoughtful ways. If they lean in, you lean in. If they back away, gently back away. Are they looking scared? You want to look concerned and considerate (that isn’t mirroring anger but showing that you see that anger and want to know more). </a:t>
            </a:r>
            <a:endParaRPr/>
          </a:p>
          <a:p>
            <a:pPr indent="-298450" lvl="0" marL="457200" rtl="0" algn="l">
              <a:spcBef>
                <a:spcPts val="0"/>
              </a:spcBef>
              <a:spcAft>
                <a:spcPts val="0"/>
              </a:spcAft>
              <a:buSzPts val="1100"/>
              <a:buChar char="-"/>
            </a:pPr>
            <a:r>
              <a:rPr lang="en"/>
              <a:t>It can be SO HARD not to respond or react when someone is talking and you desperately want to answer a question or challenge something they’ve said. But patience is golden. It is a skill, just like listening, but it is one that the speaker sees as your interest and intent in their side of something. </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attribution is from </a:t>
            </a:r>
            <a:r>
              <a:rPr lang="en" u="sng">
                <a:solidFill>
                  <a:schemeClr val="hlink"/>
                </a:solidFill>
                <a:hlinkClick r:id="rId2"/>
              </a:rPr>
              <a:t>https://twitter.com/tnvora/status/1478593130437873667?s=12</a:t>
            </a:r>
            <a:r>
              <a:rPr lang="en"/>
              <a:t> </a:t>
            </a:r>
            <a:endParaRPr/>
          </a:p>
          <a:p>
            <a:pPr indent="0" lvl="0" marL="0" rtl="0" algn="l">
              <a:spcBef>
                <a:spcPts val="0"/>
              </a:spcBef>
              <a:spcAft>
                <a:spcPts val="0"/>
              </a:spcAft>
              <a:buNone/>
            </a:pPr>
            <a:r>
              <a:rPr lang="en"/>
              <a:t>Information on infographic is from this piece at Harvard Business Review: </a:t>
            </a:r>
            <a:r>
              <a:rPr lang="en" u="sng">
                <a:solidFill>
                  <a:schemeClr val="hlink"/>
                </a:solidFill>
                <a:hlinkClick r:id="rId3"/>
              </a:rPr>
              <a:t>https://hbr.org/2016/07/what-great-listeners-actually-do</a:t>
            </a:r>
            <a:r>
              <a:rPr lang="en"/>
              <a: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fd3d1eef55_0_5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fd3d1eef55_0_5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more skills that help in listening and understanding:</a:t>
            </a:r>
            <a:endParaRPr/>
          </a:p>
          <a:p>
            <a:pPr indent="-298450" lvl="0" marL="457200" rtl="0" algn="l">
              <a:spcBef>
                <a:spcPts val="0"/>
              </a:spcBef>
              <a:spcAft>
                <a:spcPts val="0"/>
              </a:spcAft>
              <a:buSzPts val="1100"/>
              <a:buChar char="-"/>
            </a:pPr>
            <a:r>
              <a:rPr lang="en"/>
              <a:t>Invitational and attending skills are where you practice being open to the speaker. These are your eye contact, open posture, tone, distance, etc., skills. These invite someone to want to talk and show you are attending to it.</a:t>
            </a:r>
            <a:endParaRPr/>
          </a:p>
          <a:p>
            <a:pPr indent="-298450" lvl="0" marL="457200" rtl="0" algn="l">
              <a:spcBef>
                <a:spcPts val="0"/>
              </a:spcBef>
              <a:spcAft>
                <a:spcPts val="0"/>
              </a:spcAft>
              <a:buSzPts val="1100"/>
              <a:buChar char="-"/>
            </a:pPr>
            <a:r>
              <a:rPr lang="en"/>
              <a:t>Minimal encouragers are your head nods--don’t be a bobblehead, of course--and your “uh huh”s that indicate you are active and present. They invite the speaker to say more because they show that you are paying attention.</a:t>
            </a:r>
            <a:endParaRPr/>
          </a:p>
          <a:p>
            <a:pPr indent="-298450" lvl="0" marL="457200" rtl="0" algn="l">
              <a:spcBef>
                <a:spcPts val="0"/>
              </a:spcBef>
              <a:spcAft>
                <a:spcPts val="0"/>
              </a:spcAft>
              <a:buSzPts val="1100"/>
              <a:buChar char="-"/>
            </a:pPr>
            <a:r>
              <a:rPr lang="en"/>
              <a:t>Asking questions as someone speaks is essential, and there are two kinds. One is going to open up better dialog, but the other is often important as well. Open questions are those that go beyond yes or no. That might be asking someone where they got their information or how a particular situation has impacted them personally. Closed questions are yes/no ones. These might include asking if someone read the rules about something or if they were impacted by a situation. Notice here--your open questions are the 5Ws and H. Your closed questions are going to involve more “if” style phrasing (not always, but it is a useful indication).</a:t>
            </a:r>
            <a:endParaRPr/>
          </a:p>
          <a:p>
            <a:pPr indent="-298450" lvl="0" marL="457200" rtl="0" algn="l">
              <a:spcBef>
                <a:spcPts val="0"/>
              </a:spcBef>
              <a:spcAft>
                <a:spcPts val="0"/>
              </a:spcAft>
              <a:buSzPts val="1100"/>
              <a:buChar char="-"/>
            </a:pPr>
            <a:r>
              <a:rPr lang="en"/>
              <a:t>Paraphrasing is stating back to the person you’re listening to what they said in a shorter way and in your own words. For example, the speaker talks about how they do not want their </a:t>
            </a:r>
            <a:r>
              <a:rPr lang="en"/>
              <a:t>child to have access to a particular type of book in the library and explain why. You may paraphrase that by restating to them that they worry their children might encounter pages in certain books that they are not ready for. Hit the key points shortly to indicate you’ve heard the concerns. Paraphrasing indicates to the listener whether or not they have articulated what they intent to. Paraphrasing does not include assessment, judgment, or interpretation. </a:t>
            </a:r>
            <a:endParaRPr/>
          </a:p>
          <a:p>
            <a:pPr indent="-298450" lvl="0" marL="457200" rtl="0" algn="l">
              <a:spcBef>
                <a:spcPts val="0"/>
              </a:spcBef>
              <a:spcAft>
                <a:spcPts val="0"/>
              </a:spcAft>
              <a:buSzPts val="1100"/>
              <a:buChar char="-"/>
            </a:pPr>
            <a:r>
              <a:rPr lang="en"/>
              <a:t>Reflecting--similar to paraphrasing, this is going to include some kind of feeling or assessment or interpretation. “What I am hearing is that you’re upset about some of the books on library shelves because you feel your child is not ready for them.” “It is important to you to be the one who introduces your child to some of the topics of this book.” “I notice when you talk about that, your hands and knees are shaking, so you must really feel sad/angry/anxious/whatever.”</a:t>
            </a:r>
            <a:endParaRPr/>
          </a:p>
          <a:p>
            <a:pPr indent="-298450" lvl="0" marL="457200" rtl="0" algn="l">
              <a:spcBef>
                <a:spcPts val="0"/>
              </a:spcBef>
              <a:spcAft>
                <a:spcPts val="0"/>
              </a:spcAft>
              <a:buSzPts val="1100"/>
              <a:buChar char="-"/>
            </a:pPr>
            <a:r>
              <a:rPr lang="en"/>
              <a:t>Summarizing: This is GREAT when you finish a conversation or when topics of a conversation come to a natural pause. This is summing up the key themes of the conversation; it is similar to paraphrasing but identifies topics, themes, and ideas more specifically. This tells the person you’re listening to that you have indeed listened and thought about what they’re hoping to achieve.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fd3d1eef5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fd3d1eef5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wrap up this lesson, let’s get back to making an argument as a lead-in to the next lesson. Ask students what they think about this quote from Stephen R. Covey.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leading questions: </a:t>
            </a:r>
            <a:endParaRPr/>
          </a:p>
          <a:p>
            <a:pPr indent="-298450" lvl="0" marL="457200" rtl="0" algn="l">
              <a:spcBef>
                <a:spcPts val="0"/>
              </a:spcBef>
              <a:spcAft>
                <a:spcPts val="0"/>
              </a:spcAft>
              <a:buSzPts val="1100"/>
              <a:buChar char="-"/>
            </a:pPr>
            <a:r>
              <a:rPr lang="en"/>
              <a:t>Are there times when it is okay--even beneficial--to listen with the response intent? Can you provide any examples? </a:t>
            </a:r>
            <a:endParaRPr/>
          </a:p>
          <a:p>
            <a:pPr indent="-298450" lvl="0" marL="457200" rtl="0" algn="l">
              <a:spcBef>
                <a:spcPts val="0"/>
              </a:spcBef>
              <a:spcAft>
                <a:spcPts val="0"/>
              </a:spcAft>
              <a:buSzPts val="1100"/>
              <a:buChar char="-"/>
            </a:pPr>
            <a:r>
              <a:rPr lang="en"/>
              <a:t>Do you always need to intent to understand? Or is there a better word for what you should be aiming to do as a listener? </a:t>
            </a:r>
            <a:endParaRPr/>
          </a:p>
          <a:p>
            <a:pPr indent="-298450" lvl="0" marL="457200" rtl="0" algn="l">
              <a:spcBef>
                <a:spcPts val="0"/>
              </a:spcBef>
              <a:spcAft>
                <a:spcPts val="0"/>
              </a:spcAft>
              <a:buSzPts val="1100"/>
              <a:buChar char="-"/>
            </a:pPr>
            <a:r>
              <a:rPr lang="en"/>
              <a:t>What about known bad-faith arguments or conversations? For example, you know there are people who use their freedom of speech to say terrible things because it gets them attention. Do you need to understand what they’re saying or is the understanding that very thing…that they want to get attention. </a:t>
            </a:r>
            <a:endParaRPr/>
          </a:p>
          <a:p>
            <a:pPr indent="-298450" lvl="0" marL="457200" rtl="0" algn="l">
              <a:spcBef>
                <a:spcPts val="0"/>
              </a:spcBef>
              <a:spcAft>
                <a:spcPts val="0"/>
              </a:spcAft>
              <a:buSzPts val="1100"/>
              <a:buChar char="-"/>
            </a:pPr>
            <a:r>
              <a:rPr lang="en"/>
              <a:t>Why do you think this statement is so popular?</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Becoming A Good Listener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type="title"/>
          </p:nvPr>
        </p:nvSpPr>
        <p:spPr>
          <a:xfrm>
            <a:off x="311700" y="20568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200"/>
              <a:t>What Does It Mean To Be a Good Listener?</a:t>
            </a:r>
            <a:endParaRPr sz="4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Listening vs. Hearing</a:t>
            </a:r>
            <a:endParaRPr/>
          </a:p>
        </p:txBody>
      </p:sp>
      <p:sp>
        <p:nvSpPr>
          <p:cNvPr id="70" name="Google Shape;70;p15"/>
          <p:cNvSpPr txBox="1"/>
          <p:nvPr>
            <p:ph idx="1" type="body"/>
          </p:nvPr>
        </p:nvSpPr>
        <p:spPr>
          <a:xfrm>
            <a:off x="388888" y="1377125"/>
            <a:ext cx="43767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Hearing: the ability to detect sounds through the ear and/or a device; it is passive</a:t>
            </a:r>
            <a:endParaRPr/>
          </a:p>
          <a:p>
            <a:pPr indent="0" lvl="0" marL="0" rtl="0" algn="l">
              <a:spcBef>
                <a:spcPts val="1000"/>
              </a:spcBef>
              <a:spcAft>
                <a:spcPts val="0"/>
              </a:spcAft>
              <a:buNone/>
            </a:pPr>
            <a:r>
              <a:t/>
            </a:r>
            <a:endParaRPr/>
          </a:p>
          <a:p>
            <a:pPr indent="-342900" lvl="0" marL="457200" rtl="0" algn="l">
              <a:spcBef>
                <a:spcPts val="1000"/>
              </a:spcBef>
              <a:spcAft>
                <a:spcPts val="0"/>
              </a:spcAft>
              <a:buSzPts val="1800"/>
              <a:buChar char="-"/>
            </a:pPr>
            <a:r>
              <a:rPr lang="en"/>
              <a:t>Hearing is a natural ability, though it may be facilitated through an assistive device</a:t>
            </a:r>
            <a:endParaRPr/>
          </a:p>
          <a:p>
            <a:pPr indent="0" lvl="0" marL="0" rtl="0" algn="l">
              <a:spcBef>
                <a:spcPts val="1000"/>
              </a:spcBef>
              <a:spcAft>
                <a:spcPts val="1000"/>
              </a:spcAft>
              <a:buNone/>
            </a:pPr>
            <a:r>
              <a:t/>
            </a:r>
            <a:endParaRPr/>
          </a:p>
        </p:txBody>
      </p:sp>
      <p:sp>
        <p:nvSpPr>
          <p:cNvPr id="71" name="Google Shape;71;p15"/>
          <p:cNvSpPr txBox="1"/>
          <p:nvPr/>
        </p:nvSpPr>
        <p:spPr>
          <a:xfrm>
            <a:off x="4881813" y="1386250"/>
            <a:ext cx="3873300" cy="2311500"/>
          </a:xfrm>
          <a:prstGeom prst="rect">
            <a:avLst/>
          </a:prstGeom>
          <a:noFill/>
          <a:ln>
            <a:noFill/>
          </a:ln>
        </p:spPr>
        <p:txBody>
          <a:bodyPr anchorCtr="0" anchor="t" bIns="91425" lIns="91425" spcFirstLastPara="1" rIns="91425" wrap="square" tIns="91425">
            <a:spAutoFit/>
          </a:bodyPr>
          <a:lstStyle/>
          <a:p>
            <a:pPr indent="-342900" lvl="0" marL="457200" rtl="0" algn="l">
              <a:lnSpc>
                <a:spcPct val="115000"/>
              </a:lnSpc>
              <a:spcBef>
                <a:spcPts val="0"/>
              </a:spcBef>
              <a:spcAft>
                <a:spcPts val="0"/>
              </a:spcAft>
              <a:buClr>
                <a:schemeClr val="accent3"/>
              </a:buClr>
              <a:buSzPts val="1800"/>
              <a:buFont typeface="Average"/>
              <a:buChar char="-"/>
            </a:pPr>
            <a:r>
              <a:rPr lang="en" sz="1800">
                <a:solidFill>
                  <a:schemeClr val="accent3"/>
                </a:solidFill>
                <a:latin typeface="Average"/>
                <a:ea typeface="Average"/>
                <a:cs typeface="Average"/>
                <a:sym typeface="Average"/>
              </a:rPr>
              <a:t>Listening: the act of paying attention and interpreting those sounds; it is an </a:t>
            </a:r>
            <a:r>
              <a:rPr i="1" lang="en" sz="1800">
                <a:solidFill>
                  <a:schemeClr val="accent3"/>
                </a:solidFill>
                <a:latin typeface="Average"/>
                <a:ea typeface="Average"/>
                <a:cs typeface="Average"/>
                <a:sym typeface="Average"/>
              </a:rPr>
              <a:t>active </a:t>
            </a:r>
            <a:r>
              <a:rPr lang="en" sz="1800">
                <a:solidFill>
                  <a:schemeClr val="accent3"/>
                </a:solidFill>
                <a:latin typeface="Average"/>
                <a:ea typeface="Average"/>
                <a:cs typeface="Average"/>
                <a:sym typeface="Average"/>
              </a:rPr>
              <a:t>process</a:t>
            </a:r>
            <a:endParaRPr sz="1800">
              <a:solidFill>
                <a:schemeClr val="accent3"/>
              </a:solidFill>
              <a:latin typeface="Average"/>
              <a:ea typeface="Average"/>
              <a:cs typeface="Average"/>
              <a:sym typeface="Average"/>
            </a:endParaRPr>
          </a:p>
          <a:p>
            <a:pPr indent="0" lvl="0" marL="0" rtl="0" algn="l">
              <a:lnSpc>
                <a:spcPct val="115000"/>
              </a:lnSpc>
              <a:spcBef>
                <a:spcPts val="1000"/>
              </a:spcBef>
              <a:spcAft>
                <a:spcPts val="0"/>
              </a:spcAft>
              <a:buNone/>
            </a:pPr>
            <a:r>
              <a:t/>
            </a:r>
            <a:endParaRPr sz="1800">
              <a:solidFill>
                <a:schemeClr val="accent3"/>
              </a:solidFill>
              <a:latin typeface="Average"/>
              <a:ea typeface="Average"/>
              <a:cs typeface="Average"/>
              <a:sym typeface="Average"/>
            </a:endParaRPr>
          </a:p>
          <a:p>
            <a:pPr indent="-342900" lvl="0" marL="457200" rtl="0" algn="l">
              <a:lnSpc>
                <a:spcPct val="115000"/>
              </a:lnSpc>
              <a:spcBef>
                <a:spcPts val="1000"/>
              </a:spcBef>
              <a:spcAft>
                <a:spcPts val="1000"/>
              </a:spcAft>
              <a:buClr>
                <a:schemeClr val="accent3"/>
              </a:buClr>
              <a:buSzPts val="1800"/>
              <a:buFont typeface="Average"/>
              <a:buChar char="-"/>
            </a:pPr>
            <a:r>
              <a:rPr lang="en" sz="1800">
                <a:solidFill>
                  <a:schemeClr val="accent3"/>
                </a:solidFill>
                <a:latin typeface="Average"/>
                <a:ea typeface="Average"/>
                <a:cs typeface="Average"/>
                <a:sym typeface="Average"/>
              </a:rPr>
              <a:t>Listening is a learned skill and it has cultural context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Common Signs of a Listener in Western Culture</a:t>
            </a:r>
            <a:endParaRPr/>
          </a:p>
        </p:txBody>
      </p:sp>
      <p:sp>
        <p:nvSpPr>
          <p:cNvPr id="77" name="Google Shape;77;p16"/>
          <p:cNvSpPr txBox="1"/>
          <p:nvPr>
            <p:ph idx="1" type="body"/>
          </p:nvPr>
        </p:nvSpPr>
        <p:spPr>
          <a:xfrm>
            <a:off x="311700" y="1152475"/>
            <a:ext cx="4686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Eye contact</a:t>
            </a:r>
            <a:endParaRPr/>
          </a:p>
          <a:p>
            <a:pPr indent="-342900" lvl="0" marL="457200" rtl="0" algn="l">
              <a:spcBef>
                <a:spcPts val="1000"/>
              </a:spcBef>
              <a:spcAft>
                <a:spcPts val="0"/>
              </a:spcAft>
              <a:buSzPts val="1800"/>
              <a:buChar char="-"/>
            </a:pPr>
            <a:r>
              <a:rPr lang="en"/>
              <a:t>Facing the speaker</a:t>
            </a:r>
            <a:endParaRPr/>
          </a:p>
          <a:p>
            <a:pPr indent="-342900" lvl="0" marL="457200" rtl="0" algn="l">
              <a:spcBef>
                <a:spcPts val="1000"/>
              </a:spcBef>
              <a:spcAft>
                <a:spcPts val="0"/>
              </a:spcAft>
              <a:buSzPts val="1800"/>
              <a:buChar char="-"/>
            </a:pPr>
            <a:r>
              <a:rPr lang="en"/>
              <a:t>Undivided attention</a:t>
            </a:r>
            <a:endParaRPr/>
          </a:p>
          <a:p>
            <a:pPr indent="-342900" lvl="0" marL="457200" rtl="0" algn="l">
              <a:spcBef>
                <a:spcPts val="1000"/>
              </a:spcBef>
              <a:spcAft>
                <a:spcPts val="0"/>
              </a:spcAft>
              <a:buSzPts val="1800"/>
              <a:buChar char="-"/>
            </a:pPr>
            <a:r>
              <a:rPr lang="en"/>
              <a:t>Noticing and “hearing” non-verbal cues</a:t>
            </a:r>
            <a:endParaRPr/>
          </a:p>
          <a:p>
            <a:pPr indent="-342900" lvl="0" marL="457200" rtl="0" algn="l">
              <a:spcBef>
                <a:spcPts val="1000"/>
              </a:spcBef>
              <a:spcAft>
                <a:spcPts val="0"/>
              </a:spcAft>
              <a:buSzPts val="1800"/>
              <a:buChar char="-"/>
            </a:pPr>
            <a:r>
              <a:rPr lang="en"/>
              <a:t>Not interrupting a speaker</a:t>
            </a:r>
            <a:endParaRPr/>
          </a:p>
          <a:p>
            <a:pPr indent="-342900" lvl="0" marL="457200" rtl="0" algn="l">
              <a:spcBef>
                <a:spcPts val="1000"/>
              </a:spcBef>
              <a:spcAft>
                <a:spcPts val="0"/>
              </a:spcAft>
              <a:buSzPts val="1800"/>
              <a:buChar char="-"/>
            </a:pPr>
            <a:r>
              <a:rPr lang="en"/>
              <a:t>Nodding and/or asking questions</a:t>
            </a:r>
            <a:endParaRPr/>
          </a:p>
          <a:p>
            <a:pPr indent="-342900" lvl="0" marL="457200" rtl="0" algn="l">
              <a:spcBef>
                <a:spcPts val="1000"/>
              </a:spcBef>
              <a:spcAft>
                <a:spcPts val="1000"/>
              </a:spcAft>
              <a:buSzPts val="1800"/>
              <a:buChar char="-"/>
            </a:pPr>
            <a:r>
              <a:rPr lang="en"/>
              <a:t>Open body language </a:t>
            </a:r>
            <a:endParaRPr/>
          </a:p>
        </p:txBody>
      </p:sp>
      <p:pic>
        <p:nvPicPr>
          <p:cNvPr id="78" name="Google Shape;78;p16"/>
          <p:cNvPicPr preferRelativeResize="0"/>
          <p:nvPr/>
        </p:nvPicPr>
        <p:blipFill>
          <a:blip r:embed="rId3">
            <a:alphaModFix/>
          </a:blip>
          <a:stretch>
            <a:fillRect/>
          </a:stretch>
        </p:blipFill>
        <p:spPr>
          <a:xfrm>
            <a:off x="5291375" y="1475225"/>
            <a:ext cx="3500100" cy="251930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59150" y="1526875"/>
            <a:ext cx="3600000" cy="1807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700"/>
              <a:t>There’s More </a:t>
            </a:r>
            <a:endParaRPr sz="3700"/>
          </a:p>
          <a:p>
            <a:pPr indent="0" lvl="0" marL="0" rtl="0" algn="l">
              <a:spcBef>
                <a:spcPts val="0"/>
              </a:spcBef>
              <a:spcAft>
                <a:spcPts val="0"/>
              </a:spcAft>
              <a:buNone/>
            </a:pPr>
            <a:r>
              <a:rPr lang="en" sz="3700"/>
              <a:t>Than That, Though.</a:t>
            </a:r>
            <a:endParaRPr sz="3700"/>
          </a:p>
        </p:txBody>
      </p:sp>
      <p:pic>
        <p:nvPicPr>
          <p:cNvPr id="84" name="Google Shape;84;p17"/>
          <p:cNvPicPr preferRelativeResize="0"/>
          <p:nvPr/>
        </p:nvPicPr>
        <p:blipFill>
          <a:blip r:embed="rId3">
            <a:alphaModFix/>
          </a:blip>
          <a:stretch>
            <a:fillRect/>
          </a:stretch>
        </p:blipFill>
        <p:spPr>
          <a:xfrm>
            <a:off x="4130001" y="237250"/>
            <a:ext cx="3719650" cy="46690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Can I Better My Listening Skills?</a:t>
            </a:r>
            <a:endParaRPr/>
          </a:p>
        </p:txBody>
      </p:sp>
      <p:sp>
        <p:nvSpPr>
          <p:cNvPr id="90" name="Google Shape;90;p18"/>
          <p:cNvSpPr txBox="1"/>
          <p:nvPr>
            <p:ph idx="1" type="body"/>
          </p:nvPr>
        </p:nvSpPr>
        <p:spPr>
          <a:xfrm>
            <a:off x="311700" y="1152475"/>
            <a:ext cx="49134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Don’t assume</a:t>
            </a:r>
            <a:endParaRPr/>
          </a:p>
          <a:p>
            <a:pPr indent="-342900" lvl="0" marL="457200" rtl="0" algn="l">
              <a:spcBef>
                <a:spcPts val="1000"/>
              </a:spcBef>
              <a:spcAft>
                <a:spcPts val="0"/>
              </a:spcAft>
              <a:buSzPts val="1800"/>
              <a:buChar char="-"/>
            </a:pPr>
            <a:r>
              <a:rPr lang="en"/>
              <a:t>Get curious</a:t>
            </a:r>
            <a:endParaRPr/>
          </a:p>
          <a:p>
            <a:pPr indent="-342900" lvl="0" marL="457200" rtl="0" algn="l">
              <a:spcBef>
                <a:spcPts val="1000"/>
              </a:spcBef>
              <a:spcAft>
                <a:spcPts val="0"/>
              </a:spcAft>
              <a:buSzPts val="1800"/>
              <a:buChar char="-"/>
            </a:pPr>
            <a:r>
              <a:rPr lang="en"/>
              <a:t>Learn from and empathize</a:t>
            </a:r>
            <a:r>
              <a:rPr lang="en"/>
              <a:t> with the speaker</a:t>
            </a:r>
            <a:endParaRPr/>
          </a:p>
          <a:p>
            <a:pPr indent="-342900" lvl="0" marL="457200" rtl="0" algn="l">
              <a:spcBef>
                <a:spcPts val="1000"/>
              </a:spcBef>
              <a:spcAft>
                <a:spcPts val="0"/>
              </a:spcAft>
              <a:buSzPts val="1800"/>
              <a:buChar char="-"/>
            </a:pPr>
            <a:r>
              <a:rPr lang="en"/>
              <a:t>Set expectations</a:t>
            </a:r>
            <a:r>
              <a:rPr lang="en"/>
              <a:t> </a:t>
            </a:r>
            <a:endParaRPr/>
          </a:p>
          <a:p>
            <a:pPr indent="-342900" lvl="0" marL="457200" rtl="0" algn="l">
              <a:spcBef>
                <a:spcPts val="1000"/>
              </a:spcBef>
              <a:spcAft>
                <a:spcPts val="0"/>
              </a:spcAft>
              <a:buSzPts val="1800"/>
              <a:buChar char="-"/>
            </a:pPr>
            <a:r>
              <a:rPr lang="en"/>
              <a:t>Stay present</a:t>
            </a:r>
            <a:endParaRPr/>
          </a:p>
          <a:p>
            <a:pPr indent="-342900" lvl="0" marL="457200" rtl="0" algn="l">
              <a:spcBef>
                <a:spcPts val="1000"/>
              </a:spcBef>
              <a:spcAft>
                <a:spcPts val="0"/>
              </a:spcAft>
              <a:buSzPts val="1800"/>
              <a:buChar char="-"/>
            </a:pPr>
            <a:r>
              <a:rPr lang="en"/>
              <a:t>Avoid judgment </a:t>
            </a:r>
            <a:endParaRPr/>
          </a:p>
          <a:p>
            <a:pPr indent="-342900" lvl="0" marL="457200" rtl="0" algn="l">
              <a:spcBef>
                <a:spcPts val="1000"/>
              </a:spcBef>
              <a:spcAft>
                <a:spcPts val="1000"/>
              </a:spcAft>
              <a:buSzPts val="1800"/>
              <a:buChar char="-"/>
            </a:pPr>
            <a:r>
              <a:rPr lang="en"/>
              <a:t>Be in the right space</a:t>
            </a:r>
            <a:endParaRPr/>
          </a:p>
        </p:txBody>
      </p:sp>
      <p:pic>
        <p:nvPicPr>
          <p:cNvPr id="91" name="Google Shape;91;p18"/>
          <p:cNvPicPr preferRelativeResize="0"/>
          <p:nvPr/>
        </p:nvPicPr>
        <p:blipFill>
          <a:blip r:embed="rId3">
            <a:alphaModFix/>
          </a:blip>
          <a:stretch>
            <a:fillRect/>
          </a:stretch>
        </p:blipFill>
        <p:spPr>
          <a:xfrm>
            <a:off x="5297825" y="1271075"/>
            <a:ext cx="3614101" cy="260135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9"/>
          <p:cNvSpPr txBox="1"/>
          <p:nvPr>
            <p:ph type="title"/>
          </p:nvPr>
        </p:nvSpPr>
        <p:spPr>
          <a:xfrm>
            <a:off x="644925" y="1029438"/>
            <a:ext cx="33051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Can I Better My Listening Skills?</a:t>
            </a:r>
            <a:endParaRPr/>
          </a:p>
        </p:txBody>
      </p:sp>
      <p:sp>
        <p:nvSpPr>
          <p:cNvPr id="97" name="Google Shape;97;p19"/>
          <p:cNvSpPr txBox="1"/>
          <p:nvPr>
            <p:ph idx="1" type="body"/>
          </p:nvPr>
        </p:nvSpPr>
        <p:spPr>
          <a:xfrm>
            <a:off x="644925" y="2198263"/>
            <a:ext cx="4058400" cy="19158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Avoid advice giving unless explicitly asked for advice</a:t>
            </a:r>
            <a:endParaRPr/>
          </a:p>
          <a:p>
            <a:pPr indent="-342900" lvl="0" marL="457200" rtl="0" algn="l">
              <a:spcBef>
                <a:spcPts val="1000"/>
              </a:spcBef>
              <a:spcAft>
                <a:spcPts val="0"/>
              </a:spcAft>
              <a:buSzPts val="1800"/>
              <a:buChar char="-"/>
            </a:pPr>
            <a:r>
              <a:rPr lang="en"/>
              <a:t>Mirror the speaker</a:t>
            </a:r>
            <a:endParaRPr/>
          </a:p>
          <a:p>
            <a:pPr indent="-342900" lvl="0" marL="457200" rtl="0" algn="l">
              <a:spcBef>
                <a:spcPts val="1000"/>
              </a:spcBef>
              <a:spcAft>
                <a:spcPts val="1000"/>
              </a:spcAft>
              <a:buSzPts val="1800"/>
              <a:buChar char="-"/>
            </a:pPr>
            <a:r>
              <a:rPr lang="en"/>
              <a:t>Practice patience</a:t>
            </a:r>
            <a:endParaRPr b="1" sz="2800"/>
          </a:p>
        </p:txBody>
      </p:sp>
      <p:pic>
        <p:nvPicPr>
          <p:cNvPr id="98" name="Google Shape;98;p19"/>
          <p:cNvPicPr preferRelativeResize="0"/>
          <p:nvPr/>
        </p:nvPicPr>
        <p:blipFill>
          <a:blip r:embed="rId3">
            <a:alphaModFix/>
          </a:blip>
          <a:stretch>
            <a:fillRect/>
          </a:stretch>
        </p:blipFill>
        <p:spPr>
          <a:xfrm>
            <a:off x="4870076" y="345363"/>
            <a:ext cx="3571049" cy="44527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More Listening Skills</a:t>
            </a:r>
            <a:endParaRPr/>
          </a:p>
        </p:txBody>
      </p:sp>
      <p:sp>
        <p:nvSpPr>
          <p:cNvPr id="104" name="Google Shape;104;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Invitational &amp; attending skills</a:t>
            </a:r>
            <a:endParaRPr/>
          </a:p>
          <a:p>
            <a:pPr indent="-334327" lvl="0" marL="457200" rtl="0" algn="l">
              <a:spcBef>
                <a:spcPts val="1000"/>
              </a:spcBef>
              <a:spcAft>
                <a:spcPts val="0"/>
              </a:spcAft>
              <a:buSzPct val="100000"/>
              <a:buChar char="-"/>
            </a:pPr>
            <a:r>
              <a:rPr lang="en"/>
              <a:t>Minimal encouragers</a:t>
            </a:r>
            <a:endParaRPr/>
          </a:p>
          <a:p>
            <a:pPr indent="-334327" lvl="0" marL="457200" rtl="0" algn="l">
              <a:spcBef>
                <a:spcPts val="1000"/>
              </a:spcBef>
              <a:spcAft>
                <a:spcPts val="0"/>
              </a:spcAft>
              <a:buSzPct val="100000"/>
              <a:buChar char="-"/>
            </a:pPr>
            <a:r>
              <a:rPr lang="en"/>
              <a:t>Open and close ended questions</a:t>
            </a:r>
            <a:endParaRPr/>
          </a:p>
          <a:p>
            <a:pPr indent="-334327" lvl="0" marL="457200" rtl="0" algn="l">
              <a:spcBef>
                <a:spcPts val="1000"/>
              </a:spcBef>
              <a:spcAft>
                <a:spcPts val="0"/>
              </a:spcAft>
              <a:buSzPct val="100000"/>
              <a:buChar char="-"/>
            </a:pPr>
            <a:r>
              <a:rPr lang="en"/>
              <a:t>Paraphrasing</a:t>
            </a:r>
            <a:endParaRPr/>
          </a:p>
          <a:p>
            <a:pPr indent="-334327" lvl="0" marL="457200" rtl="0" algn="l">
              <a:spcBef>
                <a:spcPts val="1000"/>
              </a:spcBef>
              <a:spcAft>
                <a:spcPts val="0"/>
              </a:spcAft>
              <a:buSzPct val="100000"/>
              <a:buChar char="-"/>
            </a:pPr>
            <a:r>
              <a:rPr lang="en"/>
              <a:t>Reflecting</a:t>
            </a:r>
            <a:endParaRPr/>
          </a:p>
          <a:p>
            <a:pPr indent="-334327" lvl="0" marL="457200" rtl="0" algn="l">
              <a:spcBef>
                <a:spcPts val="1000"/>
              </a:spcBef>
              <a:spcAft>
                <a:spcPts val="0"/>
              </a:spcAft>
              <a:buSzPct val="100000"/>
              <a:buChar char="-"/>
            </a:pPr>
            <a:r>
              <a:rPr lang="en"/>
              <a:t>Summarizing</a:t>
            </a:r>
            <a:endParaRPr/>
          </a:p>
          <a:p>
            <a:pPr indent="0" lvl="0" marL="0" rtl="0" algn="l">
              <a:spcBef>
                <a:spcPts val="1000"/>
              </a:spcBef>
              <a:spcAft>
                <a:spcPts val="0"/>
              </a:spcAft>
              <a:buNone/>
            </a:pPr>
            <a:r>
              <a:t/>
            </a:r>
            <a:endParaRPr/>
          </a:p>
          <a:p>
            <a:pPr indent="0" lvl="0" marL="0" rtl="0" algn="l">
              <a:spcBef>
                <a:spcPts val="1000"/>
              </a:spcBef>
              <a:spcAft>
                <a:spcPts val="1000"/>
              </a:spcAft>
              <a:buNone/>
            </a:pPr>
            <a:r>
              <a:rPr lang="en"/>
              <a:t>Some of these might feel forced or silly as you do them, but not only do they become more natural, they really do help you focus on listening, rather than simply hearing. </a:t>
            </a:r>
            <a:endParaRPr/>
          </a:p>
        </p:txBody>
      </p:sp>
      <p:pic>
        <p:nvPicPr>
          <p:cNvPr id="105" name="Google Shape;105;p20"/>
          <p:cNvPicPr preferRelativeResize="0"/>
          <p:nvPr/>
        </p:nvPicPr>
        <p:blipFill>
          <a:blip r:embed="rId3">
            <a:alphaModFix/>
          </a:blip>
          <a:stretch>
            <a:fillRect/>
          </a:stretch>
        </p:blipFill>
        <p:spPr>
          <a:xfrm>
            <a:off x="5113830" y="1017725"/>
            <a:ext cx="3572977" cy="2571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1672525"/>
            <a:ext cx="8520600" cy="2535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3300"/>
              <a:t>“Most people do not listen with </a:t>
            </a:r>
            <a:endParaRPr sz="3300"/>
          </a:p>
          <a:p>
            <a:pPr indent="0" lvl="0" marL="0" rtl="0" algn="ctr">
              <a:spcBef>
                <a:spcPts val="0"/>
              </a:spcBef>
              <a:spcAft>
                <a:spcPts val="0"/>
              </a:spcAft>
              <a:buSzPts val="990"/>
              <a:buNone/>
            </a:pPr>
            <a:r>
              <a:rPr lang="en" sz="3300"/>
              <a:t>the intent to understand. </a:t>
            </a:r>
            <a:endParaRPr sz="3300"/>
          </a:p>
          <a:p>
            <a:pPr indent="0" lvl="0" marL="0" rtl="0" algn="ctr">
              <a:spcBef>
                <a:spcPts val="0"/>
              </a:spcBef>
              <a:spcAft>
                <a:spcPts val="0"/>
              </a:spcAft>
              <a:buSzPts val="990"/>
              <a:buNone/>
            </a:pPr>
            <a:r>
              <a:rPr lang="en" sz="3300"/>
              <a:t>They listen with the intent to respond.”</a:t>
            </a:r>
            <a:endParaRPr sz="3300"/>
          </a:p>
          <a:p>
            <a:pPr indent="-412750" lvl="0" marL="1828800" rtl="0" algn="ctr">
              <a:spcBef>
                <a:spcPts val="0"/>
              </a:spcBef>
              <a:spcAft>
                <a:spcPts val="0"/>
              </a:spcAft>
              <a:buSzPts val="2900"/>
              <a:buChar char="-"/>
            </a:pPr>
            <a:r>
              <a:rPr lang="en" sz="2900"/>
              <a:t>Stephen R. Covey</a:t>
            </a:r>
            <a:endParaRPr sz="2900"/>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