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5143500" cx="9144000"/>
  <p:notesSz cx="6858000" cy="9144000"/>
  <p:embeddedFontLst>
    <p:embeddedFont>
      <p:font typeface="Nunito"/>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Nunito-regular.fntdata"/><Relationship Id="rId25" Type="http://schemas.openxmlformats.org/officeDocument/2006/relationships/slide" Target="slides/slide20.xml"/><Relationship Id="rId28" Type="http://schemas.openxmlformats.org/officeDocument/2006/relationships/font" Target="fonts/Nunito-italic.fntdata"/><Relationship Id="rId27" Type="http://schemas.openxmlformats.org/officeDocument/2006/relationships/font" Target="fonts/Nunito-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Nunito-boldItalic.fnt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ookriot.com/how-to-explain-book-bans/"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ila.org/initiatives/banned-books-week/books-challenged-or-banned-in-1999-2000"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la.org/bbooks/frequentlychallengedbooks/decade2009" TargetMode="External"/><Relationship Id="rId3" Type="http://schemas.openxmlformats.org/officeDocument/2006/relationships/hyperlink" Target="https://www.ala.org/bbooks/frequentlychallengedbooks/decade2019"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houstonpublicmedia.org/articles/news/education-news/2024/05/09/487046/cy-fair-isd-trustees-vote-to-omit-textbook-chapters-about-topics-such-as-climate-change-and-vaccines/#:~:text=Trustees%20for%20the%20third%2Dlargest,the%20Earth%20and%20its%20ecosystems"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everylibraryinstitute.org/book_censorship_database_magnusson" TargetMode="External"/><Relationship Id="rId3" Type="http://schemas.openxmlformats.org/officeDocument/2006/relationships/hyperlink" Target="https://pen.org/banned-books-list-2022/" TargetMode="External"/><Relationship Id="rId4" Type="http://schemas.openxmlformats.org/officeDocument/2006/relationships/hyperlink" Target="https://pen.org/banned-book-list-2023/"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la.org/bbooks/censorship-numbers"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rlingtonlibrary.org/library-policies"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la.org/advocacy/intfreedom/freedomreadstatement"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everylibraryinstitute.org/parent_perceptions_survey_2023" TargetMode="External"/><Relationship Id="rId3" Type="http://schemas.openxmlformats.org/officeDocument/2006/relationships/hyperlink" Target="https://www.prri.org/research/threats-to-american-democracy-ahead-of-an-unprecedented-presidential-election/" TargetMode="External"/><Relationship Id="rId4" Type="http://schemas.openxmlformats.org/officeDocument/2006/relationships/hyperlink" Target="https://www.ala.org/advocacy/voters-oppose-book-bans-libraries"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uides.csbsju.edu/c.php?g=1340732&amp;p=9907970" TargetMode="External"/><Relationship Id="rId3" Type="http://schemas.openxmlformats.org/officeDocument/2006/relationships/hyperlink" Target="https://bookriot.com/next-generation-united-daughters-of-the-confederacy/" TargetMode="External"/><Relationship Id="rId4" Type="http://schemas.openxmlformats.org/officeDocument/2006/relationships/hyperlink" Target="https://pen.org/censorship-history-book-bans/"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more context to any of these slides and/or for more talking points and resources, check the manual’s resources, as well as this handy guide: </a:t>
            </a:r>
            <a:r>
              <a:rPr lang="en" u="sng">
                <a:solidFill>
                  <a:schemeClr val="hlink"/>
                </a:solidFill>
                <a:hlinkClick r:id="rId2"/>
              </a:rPr>
              <a:t>https://bookriot.com/how-to-explain-book-bans/</a:t>
            </a:r>
            <a:r>
              <a:rPr lang="en"/>
              <a:t>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2f3d3e60358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2f3d3e6035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Book banning has come and gone in waves throughout American history. There will be periods where there are a lot of challenges and/or bans and then periods where there are far fewer. We’re in one of the biggest surges in the 2020s and what makes this one different is how easy it has been for people to replicate their calls for book removals with the help of the internet. Political rhetoric around certain topics, which will be covered in a slide shortly, Most of the time through ban and challenge rises, it’s been individuals spearheading the complaints over books; now, it’s far more group oriented.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Words on this slide are pulled from this resource, which could be used in conjunction with the list itself for curious students: </a:t>
            </a:r>
            <a:r>
              <a:rPr lang="en" u="sng">
                <a:solidFill>
                  <a:schemeClr val="hlink"/>
                </a:solidFill>
                <a:hlinkClick r:id="rId2"/>
              </a:rPr>
              <a:t>https://www.ila.org/initiatives/banned-books-week/books-challenged-or-banned-in-1999-2000</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It’s worth emphasizing that the bulk of reasons were based in morality--these books did not portray the Christian values or morals that parents felt books should include. Books like Harry Potter were challenged and banned for fear they were of the occult and portrayed witchcraft. The reasons included some of what we see today, such as nudity and obscenity, but profanity, substance use, and violence were far more common.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f3d3e60358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2f3d3e60358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comes from the compiled statistics by the American Library Association.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2000-2009: </a:t>
            </a:r>
            <a:r>
              <a:rPr lang="en" u="sng">
                <a:solidFill>
                  <a:schemeClr val="hlink"/>
                </a:solidFill>
                <a:hlinkClick r:id="rId2"/>
              </a:rPr>
              <a:t>https://www.ala.org/bbooks/frequentlychallengedbooks/decade2009</a:t>
            </a:r>
            <a:r>
              <a:rPr lang="en"/>
              <a:t> </a:t>
            </a:r>
            <a:endParaRPr/>
          </a:p>
          <a:p>
            <a:pPr indent="0" lvl="0" marL="0" rtl="0" algn="l">
              <a:spcBef>
                <a:spcPts val="0"/>
              </a:spcBef>
              <a:spcAft>
                <a:spcPts val="0"/>
              </a:spcAft>
              <a:buNone/>
            </a:pPr>
            <a:r>
              <a:rPr lang="en"/>
              <a:t>2010-2019: </a:t>
            </a:r>
            <a:r>
              <a:rPr lang="en" u="sng">
                <a:solidFill>
                  <a:schemeClr val="hlink"/>
                </a:solidFill>
                <a:hlinkClick r:id="rId3"/>
              </a:rPr>
              <a:t>https://www.ala.org/bbooks/frequentlychallengedbooks/decade2019</a:t>
            </a:r>
            <a:r>
              <a:rPr lang="en"/>
              <a:t>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f3d3e60358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2f3d3e6035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topics targeted in the challenged/banned books shifts as political discourse does. The last few years have seen a rise in books about climate change and environmental activism be challenged and, in some cases, redacted. One school district in Texas, Cy-Fair Independent School District, removed over a dozen chapters from a textbook that covered these topics: </a:t>
            </a:r>
            <a:r>
              <a:rPr lang="en" u="sng">
                <a:solidFill>
                  <a:schemeClr val="hlink"/>
                </a:solidFill>
                <a:hlinkClick r:id="rId2"/>
              </a:rPr>
              <a:t>https://www.houstonpublicmedia.org/articles/news/education-news/2024/05/09/487046/cy-fair-isd-trustees-vote-to-omit-textbook-chapters-about-topics-such-as-climate-change-and-vaccines/#:~:text=Trustees%20for%20the%20third%2Dlargest,the%20Earth%20and%20its%20ecosystems</a:t>
            </a:r>
            <a:r>
              <a:rPr lang="en"/>
              <a:t>. </a:t>
            </a:r>
            <a:endParaRPr/>
          </a:p>
          <a:p>
            <a:pPr indent="0" lvl="0" marL="0" rtl="0" algn="l">
              <a:spcBef>
                <a:spcPts val="0"/>
              </a:spcBef>
              <a:spcAft>
                <a:spcPts val="0"/>
              </a:spcAft>
              <a:buNone/>
            </a:pPr>
            <a:r>
              <a:rPr lang="en"/>
              <a:t>It is likely that will continue being a topic that leads to book challenges in school and public libraries.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 question that can be asked here--why would any adult call a book about puberty pornographic?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It’s worth noting that things like vulgarity and anti-religious themes are no longer dominating the lists. However, those are still relevant and related to the reasons–they’re just wrapped under “inappropriate.”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f3d3e60358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f3d3e60358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data is from 2021, 2022, and 2023 from the American Library Association. ALA takes self-reports and monitors the media for mentions of titles being challenged.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f3db0a66c8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2f3db0a66c8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data is from 2021, 2022, and 2023 from PEN America. PEN’s focus on public schools specifically gives a sense of the kinds of titles public libraries like those most commonly recorded by the ALA may begin to see soon (if they aren’t already). PEN records challenge reports like ALA does. They maintain researched databases on book bans through Dr Tasslyn Magnusson. Those databases done for PEN are not public, but her work is available </a:t>
            </a:r>
            <a:r>
              <a:rPr lang="en"/>
              <a:t>publicly</a:t>
            </a:r>
            <a:r>
              <a:rPr lang="en"/>
              <a:t> </a:t>
            </a:r>
            <a:r>
              <a:rPr lang="en"/>
              <a:t>through</a:t>
            </a:r>
            <a:r>
              <a:rPr lang="en"/>
              <a:t> EveryLibrary: </a:t>
            </a:r>
            <a:r>
              <a:rPr lang="en" u="sng">
                <a:solidFill>
                  <a:schemeClr val="hlink"/>
                </a:solidFill>
                <a:hlinkClick r:id="rId2"/>
              </a:rPr>
              <a:t>https://www.everylibraryinstitute.org/book_censorship_database_magnusson</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Something Magnusson’s database shows is that while the number of bans for the most frequently banned do not look especially big, the fact is that over 86% of books banned each year are unique books. So those books are banned in one place, as opposed to 5 or 10. That is a massive number of unique books being banned.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2021-2022 PEN School Year data: </a:t>
            </a:r>
            <a:r>
              <a:rPr lang="en" u="sng">
                <a:solidFill>
                  <a:schemeClr val="hlink"/>
                </a:solidFill>
                <a:hlinkClick r:id="rId3"/>
              </a:rPr>
              <a:t>https://pen.org/banned-books-list-2022/</a:t>
            </a:r>
            <a:r>
              <a:rPr lang="en"/>
              <a:t> </a:t>
            </a:r>
            <a:endParaRPr/>
          </a:p>
          <a:p>
            <a:pPr indent="0" lvl="0" marL="0" rtl="0" algn="l">
              <a:spcBef>
                <a:spcPts val="0"/>
              </a:spcBef>
              <a:spcAft>
                <a:spcPts val="0"/>
              </a:spcAft>
              <a:buNone/>
            </a:pPr>
            <a:r>
              <a:rPr lang="en"/>
              <a:t>2022-2023 PEN School Year data: </a:t>
            </a:r>
            <a:r>
              <a:rPr lang="en" u="sng">
                <a:solidFill>
                  <a:schemeClr val="hlink"/>
                </a:solidFill>
                <a:hlinkClick r:id="rId4"/>
              </a:rPr>
              <a:t>https://pen.org/banned-book-list-2023/</a:t>
            </a:r>
            <a:r>
              <a:rPr lang="en"/>
              <a:t>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f3d3e60358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f3d3e60358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of the groups involved in creating and distributing book lists for challenging in schools and libraries include national groups like Moms For Liberty or No Left Turn in Education. They also include groups like Utah Parents United, which created a group called LaVerna in the Library (and also Mary in the Library). These groups operate on the state or local level to track where the “inappropriate” books are located and help amplify the call to challenge them with those who are local. Not all challenges to materials come from local pressure, though. Many challenges come from people who are in no way connected to the schools or libraries where they are lodging the complaint.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data presented in the info graphic comes from ALA’s research in 2024: </a:t>
            </a:r>
            <a:r>
              <a:rPr lang="en" u="sng">
                <a:solidFill>
                  <a:schemeClr val="hlink"/>
                </a:solidFill>
                <a:hlinkClick r:id="rId2"/>
              </a:rPr>
              <a:t>https://www.ala.org/bbooks/censorship-numbers</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would be a good opportunity to talk a little bit about how libraries are structured in governance and administration. Explain the role of the library board. If your library operates within a municipality instead of a board, explain how that works. It will provide context for what some of the groups noted in the graphic mean/how they’re connected to library book bans.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f3d3e60358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2f3d3e60358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image on the right is one of a handful that circulate online that show how library workers have created handy guides for young people to find “tough topic” books in the collection. Many of these are sensitive or potentially embarrassing topics and young people who want that kind of help might be too nervous or ashamed to ask for them.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f3d3e60358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2f3d3e60358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slide has a lot of information on it, but it’s a prime place to pull up your library’s collection development policies or show off a policy that is especially good. One great example are the policies for Arlington Public Library (TX): </a:t>
            </a:r>
            <a:r>
              <a:rPr lang="en" u="sng">
                <a:solidFill>
                  <a:schemeClr val="hlink"/>
                </a:solidFill>
                <a:hlinkClick r:id="rId2"/>
              </a:rPr>
              <a:t>https://arlingtonlibrary.org/library-policies</a:t>
            </a:r>
            <a:r>
              <a:rPr lang="en"/>
              <a:t>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f3d3e60358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f3d3e60358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 this point, either pull up the American Library Association’s Freedom to Read statement and/or pass out printed copies of it to attendees. Give them a couple of moments to read and reflect and ask them to share what they think about it. What might they add? What might they change? How does this statement feel after learning about the history of book banning? There are a lot of possible discussion angles here, so feel free to let students really guide the conversation. This doesn’t need to be lengthy, though it can be if there’s interest.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Another good question that could spark engagement: why is it important to talk about the freedom to read with those words? This lesson has a lot of talk about book bans and challenges. Why does calling this the Freedom to Read Statement feel different than calling it something like Protecting the First Amendment Statement or explicitly typing it to book banning?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ALA Freedom to Read Statement: </a:t>
            </a:r>
            <a:r>
              <a:rPr lang="en" u="sng">
                <a:solidFill>
                  <a:schemeClr val="hlink"/>
                </a:solidFill>
                <a:hlinkClick r:id="rId2"/>
              </a:rPr>
              <a:t>https://www.ala.org/advocacy/intfreedom/freedomreadstatement</a:t>
            </a:r>
            <a:r>
              <a:rPr lang="en"/>
              <a:t>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2f3d3e60358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2f3d3e6035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wrap up this deck with some positive and empowering information that can be useful for reference throughout the units and in conjunction with the freedom to read statement.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EveryLibrary/Book Riot research: </a:t>
            </a:r>
            <a:r>
              <a:rPr lang="en" u="sng">
                <a:solidFill>
                  <a:schemeClr val="hlink"/>
                </a:solidFill>
                <a:hlinkClick r:id="rId2"/>
              </a:rPr>
              <a:t>https://www.everylibraryinstitute.org/parent_perceptions_survey_2023</a:t>
            </a:r>
            <a:r>
              <a:rPr lang="en"/>
              <a:t> </a:t>
            </a:r>
            <a:endParaRPr/>
          </a:p>
          <a:p>
            <a:pPr indent="0" lvl="0" marL="0" rtl="0" algn="l">
              <a:spcBef>
                <a:spcPts val="0"/>
              </a:spcBef>
              <a:spcAft>
                <a:spcPts val="0"/>
              </a:spcAft>
              <a:buNone/>
            </a:pPr>
            <a:r>
              <a:rPr lang="en"/>
              <a:t>American Values survey research: </a:t>
            </a:r>
            <a:r>
              <a:rPr lang="en" u="sng">
                <a:solidFill>
                  <a:schemeClr val="hlink"/>
                </a:solidFill>
                <a:hlinkClick r:id="rId3"/>
              </a:rPr>
              <a:t>https://www.prri.org/research/threats-to-american-democracy-ahead-of-an-unprecedented-presidential-election/</a:t>
            </a:r>
            <a:r>
              <a:rPr lang="en"/>
              <a:t> </a:t>
            </a:r>
            <a:endParaRPr/>
          </a:p>
          <a:p>
            <a:pPr indent="0" lvl="0" marL="0" rtl="0" algn="l">
              <a:spcBef>
                <a:spcPts val="0"/>
              </a:spcBef>
              <a:spcAft>
                <a:spcPts val="0"/>
              </a:spcAft>
              <a:buNone/>
            </a:pPr>
            <a:r>
              <a:rPr lang="en"/>
              <a:t>ALA book banning research: </a:t>
            </a:r>
            <a:r>
              <a:rPr lang="en" u="sng">
                <a:solidFill>
                  <a:schemeClr val="hlink"/>
                </a:solidFill>
                <a:hlinkClick r:id="rId4"/>
              </a:rPr>
              <a:t>https://www.ala.org/advocacy/voters-oppose-book-bans-libraries</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f3c0e100e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f3c0e100e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Book bans are </a:t>
            </a:r>
            <a:r>
              <a:rPr lang="en"/>
              <a:t>defined pretty similarly across those who are interested in and care about this form of censorship. The definition in the slide is the result of building the commonalities among the definitions from the American Library Association and PEN America.</a:t>
            </a:r>
            <a:endParaRPr/>
          </a:p>
          <a:p>
            <a:pPr indent="0" lvl="0" marL="0" rtl="0" algn="l">
              <a:spcBef>
                <a:spcPts val="0"/>
              </a:spcBef>
              <a:spcAft>
                <a:spcPts val="0"/>
              </a:spcAft>
              <a:buNone/>
            </a:pPr>
            <a:r>
              <a:t/>
            </a:r>
            <a:endParaRPr/>
          </a:p>
          <a:p>
            <a:pPr indent="-311150" lvl="0" marL="457200" rtl="0" algn="l">
              <a:lnSpc>
                <a:spcPct val="115000"/>
              </a:lnSpc>
              <a:spcBef>
                <a:spcPts val="0"/>
              </a:spcBef>
              <a:spcAft>
                <a:spcPts val="0"/>
              </a:spcAft>
              <a:buClr>
                <a:srgbClr val="233A44"/>
              </a:buClr>
              <a:buSzPts val="1300"/>
              <a:buFont typeface="Calibri"/>
              <a:buChar char="-"/>
            </a:pPr>
            <a:r>
              <a:rPr lang="en" sz="1300">
                <a:solidFill>
                  <a:srgbClr val="233A44"/>
                </a:solidFill>
                <a:latin typeface="Calibri"/>
                <a:ea typeface="Calibri"/>
                <a:cs typeface="Calibri"/>
                <a:sym typeface="Calibri"/>
              </a:rPr>
              <a:t>The American Library Association definition is “the removal of a book from a library collection in response to a formal or informal challenge. A challenge is an attempt to remove or restrict access to a library resource based on the objections of a person or group.”</a:t>
            </a:r>
            <a:endParaRPr sz="1300">
              <a:solidFill>
                <a:srgbClr val="233A44"/>
              </a:solidFill>
              <a:latin typeface="Calibri"/>
              <a:ea typeface="Calibri"/>
              <a:cs typeface="Calibri"/>
              <a:sym typeface="Calibri"/>
            </a:endParaRPr>
          </a:p>
          <a:p>
            <a:pPr indent="-311150" lvl="0" marL="457200" rtl="0" algn="l">
              <a:lnSpc>
                <a:spcPct val="115000"/>
              </a:lnSpc>
              <a:spcBef>
                <a:spcPts val="0"/>
              </a:spcBef>
              <a:spcAft>
                <a:spcPts val="0"/>
              </a:spcAft>
              <a:buClr>
                <a:srgbClr val="233A44"/>
              </a:buClr>
              <a:buSzPts val="1300"/>
              <a:buFont typeface="Calibri"/>
              <a:buChar char="-"/>
            </a:pPr>
            <a:r>
              <a:rPr lang="en" sz="1300">
                <a:solidFill>
                  <a:srgbClr val="233A44"/>
                </a:solidFill>
                <a:latin typeface="Calibri"/>
                <a:ea typeface="Calibri"/>
                <a:cs typeface="Calibri"/>
                <a:sym typeface="Calibri"/>
              </a:rPr>
              <a:t>PEN America is “any action that restricts or removes access to a book based on its content. This includes books that are removed while awaiting review due to a complaint.”</a:t>
            </a:r>
            <a:endParaRPr sz="1300">
              <a:solidFill>
                <a:srgbClr val="233A44"/>
              </a:solidFill>
              <a:latin typeface="Calibri"/>
              <a:ea typeface="Calibri"/>
              <a:cs typeface="Calibri"/>
              <a:sym typeface="Calibri"/>
            </a:endParaRPr>
          </a:p>
          <a:p>
            <a:pPr indent="0" lvl="0" marL="0" rtl="0" algn="l">
              <a:lnSpc>
                <a:spcPct val="115000"/>
              </a:lnSpc>
              <a:spcBef>
                <a:spcPts val="1200"/>
              </a:spcBef>
              <a:spcAft>
                <a:spcPts val="0"/>
              </a:spcAft>
              <a:buNone/>
            </a:pPr>
            <a:r>
              <a:t/>
            </a:r>
            <a:endParaRPr sz="1300">
              <a:solidFill>
                <a:srgbClr val="233A44"/>
              </a:solidFill>
              <a:latin typeface="Calibri"/>
              <a:ea typeface="Calibri"/>
              <a:cs typeface="Calibri"/>
              <a:sym typeface="Calibri"/>
            </a:endParaRPr>
          </a:p>
          <a:p>
            <a:pPr indent="0" lvl="0" marL="0" rtl="0" algn="l">
              <a:lnSpc>
                <a:spcPct val="115000"/>
              </a:lnSpc>
              <a:spcBef>
                <a:spcPts val="1200"/>
              </a:spcBef>
              <a:spcAft>
                <a:spcPts val="0"/>
              </a:spcAft>
              <a:buNone/>
            </a:pPr>
            <a:r>
              <a:rPr lang="en" sz="1300">
                <a:solidFill>
                  <a:srgbClr val="233A44"/>
                </a:solidFill>
                <a:latin typeface="Calibri"/>
                <a:ea typeface="Calibri"/>
                <a:cs typeface="Calibri"/>
                <a:sym typeface="Calibri"/>
              </a:rPr>
              <a:t>Censorship is intentional and it’s about power. When it comes to book bans, that censorship comes from the government, a school/library board or administrator, or local parents who believe they are in charge of what other people get to see, say, or think. </a:t>
            </a:r>
            <a:endParaRPr sz="1300">
              <a:solidFill>
                <a:srgbClr val="233A44"/>
              </a:solidFill>
              <a:latin typeface="Calibri"/>
              <a:ea typeface="Calibri"/>
              <a:cs typeface="Calibri"/>
              <a:sym typeface="Calibri"/>
            </a:endParaRPr>
          </a:p>
          <a:p>
            <a:pPr indent="0" lvl="0" marL="0" rtl="0" algn="l">
              <a:lnSpc>
                <a:spcPct val="115000"/>
              </a:lnSpc>
              <a:spcBef>
                <a:spcPts val="1200"/>
              </a:spcBef>
              <a:spcAft>
                <a:spcPts val="0"/>
              </a:spcAft>
              <a:buNone/>
            </a:pPr>
            <a:r>
              <a:t/>
            </a:r>
            <a:endParaRPr sz="1300">
              <a:solidFill>
                <a:srgbClr val="233A44"/>
              </a:solidFill>
              <a:latin typeface="Calibri"/>
              <a:ea typeface="Calibri"/>
              <a:cs typeface="Calibri"/>
              <a:sym typeface="Calibri"/>
            </a:endParaRPr>
          </a:p>
          <a:p>
            <a:pPr indent="0" lvl="0" marL="0" rtl="0" algn="l">
              <a:lnSpc>
                <a:spcPct val="115000"/>
              </a:lnSpc>
              <a:spcBef>
                <a:spcPts val="1200"/>
              </a:spcBef>
              <a:spcAft>
                <a:spcPts val="0"/>
              </a:spcAft>
              <a:buNone/>
            </a:pPr>
            <a:r>
              <a:rPr lang="en" sz="1300">
                <a:solidFill>
                  <a:srgbClr val="233A44"/>
                </a:solidFill>
                <a:latin typeface="Calibri"/>
                <a:ea typeface="Calibri"/>
                <a:cs typeface="Calibri"/>
                <a:sym typeface="Calibri"/>
              </a:rPr>
              <a:t>All of the limits on the freedom of speech have been decided through court cases. This is why there is a specific test used to determine whether or not materials are “obscene,” and it’s called the Miller Test. That was created after a lawsuit. </a:t>
            </a:r>
            <a:endParaRPr sz="1300">
              <a:solidFill>
                <a:srgbClr val="233A44"/>
              </a:solidFill>
              <a:latin typeface="Calibri"/>
              <a:ea typeface="Calibri"/>
              <a:cs typeface="Calibri"/>
              <a:sym typeface="Calibri"/>
            </a:endParaRPr>
          </a:p>
          <a:p>
            <a:pPr indent="0" lvl="0" marL="0" rtl="0" algn="l">
              <a:lnSpc>
                <a:spcPct val="115000"/>
              </a:lnSpc>
              <a:spcBef>
                <a:spcPts val="1200"/>
              </a:spcBef>
              <a:spcAft>
                <a:spcPts val="0"/>
              </a:spcAft>
              <a:buNone/>
            </a:pPr>
            <a:r>
              <a:rPr lang="en" sz="1300">
                <a:solidFill>
                  <a:srgbClr val="233A44"/>
                </a:solidFill>
                <a:latin typeface="Calibri"/>
                <a:ea typeface="Calibri"/>
                <a:cs typeface="Calibri"/>
                <a:sym typeface="Calibri"/>
              </a:rPr>
              <a:t>A private business is allowed to decide what parameters they have for “freedom of speech.” For example: you might have the freedom to shout “fire” in a movie theater, but that speech will come with consequences. The theater can pursue charges for that behavior if there is no fire and would likely win the case. </a:t>
            </a:r>
            <a:endParaRPr sz="1300">
              <a:solidFill>
                <a:srgbClr val="233A44"/>
              </a:solidFill>
              <a:latin typeface="Calibri"/>
              <a:ea typeface="Calibri"/>
              <a:cs typeface="Calibri"/>
              <a:sym typeface="Calibri"/>
            </a:endParaRPr>
          </a:p>
          <a:p>
            <a:pPr indent="0" lvl="0" marL="0" rtl="0" algn="l">
              <a:lnSpc>
                <a:spcPct val="115000"/>
              </a:lnSpc>
              <a:spcBef>
                <a:spcPts val="1200"/>
              </a:spcBef>
              <a:spcAft>
                <a:spcPts val="0"/>
              </a:spcAft>
              <a:buNone/>
            </a:pPr>
            <a:r>
              <a:t/>
            </a:r>
            <a:endParaRPr sz="1300">
              <a:solidFill>
                <a:srgbClr val="233A44"/>
              </a:solidFill>
              <a:latin typeface="Calibri"/>
              <a:ea typeface="Calibri"/>
              <a:cs typeface="Calibri"/>
              <a:sym typeface="Calibri"/>
            </a:endParaRPr>
          </a:p>
          <a:p>
            <a:pPr indent="0" lvl="0" marL="0" rtl="0" algn="l">
              <a:lnSpc>
                <a:spcPct val="115000"/>
              </a:lnSpc>
              <a:spcBef>
                <a:spcPts val="1200"/>
              </a:spcBef>
              <a:spcAft>
                <a:spcPts val="1200"/>
              </a:spcAft>
              <a:buNone/>
            </a:pPr>
            <a:r>
              <a:t/>
            </a:r>
            <a:endParaRPr sz="1300">
              <a:solidFill>
                <a:srgbClr val="233A44"/>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f41fbaa992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2f41fbaa992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f3d3e60358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f3d3e60358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slide would be a great opportunity to ask attendees what examples they might come up with for any of these ideas. They don’t need to be specific real examples–some of those are in the notes here–but rather a scenario they can envision these taking place.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Informal challenges are when someone says something or complains without going through official channels libraries have–for example: they don’t file a formal book complaint but tell a library worker they find the book disgusting and it should be removed. A formal challenge is going through the available processes to have the book be reviewed. These forms, to be discussed a little later in the slide deck, are a powerful tool for many reasons, including the fact they protect a challenger’s right to freedom of speech and freedom to petition.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next four terms are described by Dr. Emily Knox as the four Rs of censorship since it is synonymous with ban. It would be worth noting the four Rs as an easy-to-remember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 great example of redaction is from a complaint over Maurice Sendak’s In The Night Kitchen. In the 70s, librarians were using tempera paint to draw clothing on the naked child in some of the illustrations–the nudity was what people were complaining about, even though it was a part of the story and neither inappropriate nor obscene.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 example of relocation would be moving Ellen Hopkins books from the YA section to the adult section. Other examples include moving nonfiction about puberty or sexuality that is for tween and teen readers out of those sections of the library and into the adult nonfiction collection.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 example of restriction would be requiring parents to sign a permission slip for their children to borrow certain materials. In a handful of public libraries, parents/guardians need to give permission for their children to access entire parts of the library, such as the adult nonfiction collection, even if that is where they might find research material for school assignments (Sumner County Public Libraries in Tennessee is an example as of 2024). Restrictions can also come in opt-in or opt-out forms. Opt-in forms require ALL parents to agree that their children can access a particular set of books or even the whole library; opt-out forms do not require consent from every parent but instead are used to allow parents who wish to restrict certain sections of the library or material (or even the whole library!) from their students. Opt in forms restrict everyone from the start. Opt out restrict only those who request it.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Quiet/Soft/Silent Censorship is what happens when a library worker or other professional quietly removes or never acquires material. For example, there might be a </a:t>
            </a:r>
            <a:r>
              <a:rPr lang="en"/>
              <a:t>well-reviewed picture book about an LGBTQ+ family, but someone intentionally chooses not to get it for the library because they worry it might cause some people to be mad or because they themselves are offended by the content. Quiet censorship can also be if a library worker is shelving books and the latest political read by someone they disagree with comes into their hands. Instead of putting it where it belongs for patrons to borrow, they “lose” it somewhere. </a:t>
            </a:r>
            <a:endParaRPr/>
          </a:p>
          <a:p>
            <a:pPr indent="0" lvl="0" marL="0" rtl="0" algn="l">
              <a:spcBef>
                <a:spcPts val="0"/>
              </a:spcBef>
              <a:spcAft>
                <a:spcPts val="0"/>
              </a:spcAft>
              <a:buNone/>
            </a:pPr>
            <a:r>
              <a:rPr lang="en"/>
              <a:t>It is common for quiet/silent/soft censorship to be unintentional, even if it is an intentional act. The person who chooses not to purchase something or “loses” something might do so out of panic. They don’t want to be attacked and they also might be in such a position that if administrators were angry about the book, that person fears they could lose their job.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f3d3e6035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f3d3e6035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Book banning has been part of colonized America since the beginning. The first documented book ban </a:t>
            </a:r>
            <a:r>
              <a:rPr lang="en"/>
              <a:t>happened</a:t>
            </a:r>
            <a:r>
              <a:rPr lang="en"/>
              <a:t> nearly 150 years before the passage of the First Amendment.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first banned books + a 15-minute video on the history of book banning: </a:t>
            </a:r>
            <a:r>
              <a:rPr lang="en" u="sng">
                <a:solidFill>
                  <a:schemeClr val="hlink"/>
                </a:solidFill>
                <a:hlinkClick r:id="rId2"/>
              </a:rPr>
              <a:t>https://guides.csbsju.edu/c.php?g=1340732&amp;p=9907970</a:t>
            </a:r>
            <a:r>
              <a:rPr lang="en"/>
              <a:t> </a:t>
            </a:r>
            <a:endParaRPr/>
          </a:p>
          <a:p>
            <a:pPr indent="0" lvl="0" marL="0" rtl="0" algn="l">
              <a:spcBef>
                <a:spcPts val="0"/>
              </a:spcBef>
              <a:spcAft>
                <a:spcPts val="0"/>
              </a:spcAft>
              <a:buNone/>
            </a:pPr>
            <a:r>
              <a:rPr lang="en"/>
              <a:t>More on the United Daughters of the Confederacy: </a:t>
            </a:r>
            <a:r>
              <a:rPr lang="en" u="sng">
                <a:solidFill>
                  <a:schemeClr val="hlink"/>
                </a:solidFill>
                <a:hlinkClick r:id="rId3"/>
              </a:rPr>
              <a:t>https://bookriot.com/next-generation-united-daughters-of-the-confederacy/</a:t>
            </a:r>
            <a:r>
              <a:rPr lang="en"/>
              <a:t> </a:t>
            </a:r>
            <a:endParaRPr/>
          </a:p>
          <a:p>
            <a:pPr indent="0" lvl="0" marL="0" rtl="0" algn="l">
              <a:spcBef>
                <a:spcPts val="0"/>
              </a:spcBef>
              <a:spcAft>
                <a:spcPts val="0"/>
              </a:spcAft>
              <a:buNone/>
            </a:pPr>
            <a:r>
              <a:rPr lang="en"/>
              <a:t>PEN’s basic overview of historical censorship: </a:t>
            </a:r>
            <a:r>
              <a:rPr lang="en" u="sng">
                <a:solidFill>
                  <a:schemeClr val="hlink"/>
                </a:solidFill>
                <a:hlinkClick r:id="rId4"/>
              </a:rPr>
              <a:t>https://pen.org/censorship-history-book-bans/</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banning of Ulysses was particularly noteworthy for it being deemed obscene in a criminal court. The post office would burn copies of the book throughout the decade.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f3d3e60358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f3d3e60358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Obviously, the Nazi book burnings did not happen in America, but they have certainly been a model for burnings and mass censorship in the </a:t>
            </a:r>
            <a:r>
              <a:rPr lang="en"/>
              <a:t>decades</a:t>
            </a:r>
            <a:r>
              <a:rPr lang="en"/>
              <a:t> to come.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During the Red Scare, Senator Joseph McCarthy, who instigated the movement, created a list of “communist” books that needed to be collected and </a:t>
            </a:r>
            <a:r>
              <a:rPr lang="en"/>
              <a:t>destroyed</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Comics became a censorship target in the 1950s after a major trial in New York over juvenile delinquency. One “expert” on juvenile delinquency claimed that the criminals on trial were influenced by comics and that comics contributed to a rise in crime (this was not true, but it made for a compelling story). This led to the creation of the Comics Code Authority, who were tasked with reviewing every single comic going to be published and determining whether it met a set of standards for decency. Nearly ¾ of the comics publishing industry ended up closing down. The Comics Code Authority did not end until 2011.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comic book banning frenzy was intense and included several community-wide events where comics were stacked and burned. Sometimes, these were led by Scouts and turned into competitions to see who could collect the most “inappropriate” comics. In one case, the winning Scout got to light the match on the fire.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image on this slide is by Georg Pahl, pulled from Wikipedia, is of university students burning “un-German” books in a town square in 1933.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f3d3e60358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f3d3e60358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Feel free to expand upon any of these cases as is of interest. The Island Trees case is likely most relevant to students, as it was situated in a public school, but the decision being divided means that it isn’t precedent or prevailing law. That’s part of why book bans are thriving right now. There is nothing decisive about whether or not student First Amendment rights are violated when a district removes books. The case also does not apply to public libraries.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f3d3e60358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f3d3e60358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Daddy’s Roommate was the second most challenged book, according to the ALA, between 1990 and 1999. </a:t>
            </a:r>
            <a:endParaRPr/>
          </a:p>
          <a:p>
            <a:pPr indent="0" lvl="0" marL="0" rtl="0" algn="l">
              <a:spcBef>
                <a:spcPts val="0"/>
              </a:spcBef>
              <a:spcAft>
                <a:spcPts val="0"/>
              </a:spcAft>
              <a:buNone/>
            </a:pPr>
            <a:r>
              <a:rPr lang="en"/>
              <a:t>Harry Potter was the most challenged book from 2000-2009 according to the ALA.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Many challenges and bans of Absolutely True Diary also referenced that the deaths of characters in the book was too tragic.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2f3d3e60358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2f3d3e60358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Graphic of UNIQUE titles challenged from ALA.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f3d3e6035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2f3d3e6035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300">
                <a:solidFill>
                  <a:srgbClr val="233A44"/>
                </a:solidFill>
                <a:latin typeface="Calibri"/>
                <a:ea typeface="Calibri"/>
                <a:cs typeface="Calibri"/>
                <a:sym typeface="Calibri"/>
              </a:rPr>
              <a:t>Much of Wertham’s book reads like what you might see today from book banners: there are scenarios that link a young person’s reading to poor behavior.</a:t>
            </a:r>
            <a:endParaRPr sz="1300">
              <a:solidFill>
                <a:srgbClr val="233A44"/>
              </a:solidFill>
              <a:latin typeface="Calibri"/>
              <a:ea typeface="Calibri"/>
              <a:cs typeface="Calibri"/>
              <a:sym typeface="Calibri"/>
            </a:endParaRPr>
          </a:p>
          <a:p>
            <a:pPr indent="0" lvl="0" marL="0" rtl="0" algn="l">
              <a:lnSpc>
                <a:spcPct val="115000"/>
              </a:lnSpc>
              <a:spcBef>
                <a:spcPts val="1200"/>
              </a:spcBef>
              <a:spcAft>
                <a:spcPts val="1200"/>
              </a:spcAft>
              <a:buNone/>
            </a:pPr>
            <a:r>
              <a:rPr lang="en" sz="1300">
                <a:solidFill>
                  <a:srgbClr val="233A44"/>
                </a:solidFill>
                <a:latin typeface="Calibri"/>
                <a:ea typeface="Calibri"/>
                <a:cs typeface="Calibri"/>
                <a:sym typeface="Calibri"/>
              </a:rPr>
              <a:t>It would be great if here, facilitators talked about their collection policies and specialties in comics. What is popular? What’s regularly requested? </a:t>
            </a:r>
            <a:endParaRPr sz="1300">
              <a:solidFill>
                <a:srgbClr val="233A44"/>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SzPts val="1300"/>
              <a:buChar char="●"/>
              <a:defRPr/>
            </a:lvl1pPr>
            <a:lvl2pPr indent="-298450" lvl="1" marL="914400" algn="ctr">
              <a:spcBef>
                <a:spcPts val="0"/>
              </a:spcBef>
              <a:spcAft>
                <a:spcPts val="0"/>
              </a:spcAft>
              <a:buSzPts val="1100"/>
              <a:buChar char="○"/>
              <a:defRPr/>
            </a:lvl2pPr>
            <a:lvl3pPr indent="-298450" lvl="2" marL="1371600" algn="ctr">
              <a:spcBef>
                <a:spcPts val="0"/>
              </a:spcBef>
              <a:spcAft>
                <a:spcPts val="0"/>
              </a:spcAft>
              <a:buSzPts val="1100"/>
              <a:buChar char="■"/>
              <a:defRPr/>
            </a:lvl3pPr>
            <a:lvl4pPr indent="-298450" lvl="3" marL="1828800" algn="ctr">
              <a:spcBef>
                <a:spcPts val="0"/>
              </a:spcBef>
              <a:spcAft>
                <a:spcPts val="0"/>
              </a:spcAft>
              <a:buSzPts val="1100"/>
              <a:buChar char="●"/>
              <a:defRPr/>
            </a:lvl4pPr>
            <a:lvl5pPr indent="-298450" lvl="4" marL="2286000" algn="ctr">
              <a:spcBef>
                <a:spcPts val="0"/>
              </a:spcBef>
              <a:spcAft>
                <a:spcPts val="0"/>
              </a:spcAft>
              <a:buSzPts val="1100"/>
              <a:buChar char="○"/>
              <a:defRPr/>
            </a:lvl5pPr>
            <a:lvl6pPr indent="-298450" lvl="5" marL="2743200" algn="ctr">
              <a:spcBef>
                <a:spcPts val="0"/>
              </a:spcBef>
              <a:spcAft>
                <a:spcPts val="0"/>
              </a:spcAft>
              <a:buSzPts val="1100"/>
              <a:buChar char="■"/>
              <a:defRPr/>
            </a:lvl6pPr>
            <a:lvl7pPr indent="-298450" lvl="6" marL="3200400" algn="ctr">
              <a:spcBef>
                <a:spcPts val="0"/>
              </a:spcBef>
              <a:spcAft>
                <a:spcPts val="0"/>
              </a:spcAft>
              <a:buSzPts val="1100"/>
              <a:buChar char="●"/>
              <a:defRPr/>
            </a:lvl7pPr>
            <a:lvl8pPr indent="-298450" lvl="7" marL="3657600" algn="ctr">
              <a:spcBef>
                <a:spcPts val="0"/>
              </a:spcBef>
              <a:spcAft>
                <a:spcPts val="0"/>
              </a:spcAft>
              <a:buSzPts val="1100"/>
              <a:buChar char="○"/>
              <a:defRPr/>
            </a:lvl8pPr>
            <a:lvl9pPr indent="-298450" lvl="8" marL="4114800" algn="ctr">
              <a:spcBef>
                <a:spcPts val="0"/>
              </a:spcBef>
              <a:spcAft>
                <a:spcPts val="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6.jpg"/><Relationship Id="rId4" Type="http://schemas.openxmlformats.org/officeDocument/2006/relationships/image" Target="../media/image6.jpg"/><Relationship Id="rId5"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7.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www.ala.org/advocacy/intfreedom/freedomreadstatement"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jpg"/><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jpg"/><Relationship Id="rId4" Type="http://schemas.openxmlformats.org/officeDocument/2006/relationships/image" Target="../media/image12.jpg"/><Relationship Id="rId5"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3"/>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Book Banning &amp; </a:t>
            </a:r>
            <a:endParaRPr/>
          </a:p>
          <a:p>
            <a:pPr indent="0" lvl="0" marL="0" rtl="0" algn="ctr">
              <a:spcBef>
                <a:spcPts val="0"/>
              </a:spcBef>
              <a:spcAft>
                <a:spcPts val="0"/>
              </a:spcAft>
              <a:buNone/>
            </a:pPr>
            <a:r>
              <a:rPr lang="en"/>
              <a:t>The Freedom to Read</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2"/>
          <p:cNvSpPr txBox="1"/>
          <p:nvPr>
            <p:ph type="title"/>
          </p:nvPr>
        </p:nvSpPr>
        <p:spPr>
          <a:xfrm>
            <a:off x="819150" y="388400"/>
            <a:ext cx="75057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Historically Common Reasons for Book Bans</a:t>
            </a:r>
            <a:endParaRPr/>
          </a:p>
        </p:txBody>
      </p:sp>
      <p:pic>
        <p:nvPicPr>
          <p:cNvPr id="193" name="Google Shape;193;p22"/>
          <p:cNvPicPr preferRelativeResize="0"/>
          <p:nvPr/>
        </p:nvPicPr>
        <p:blipFill>
          <a:blip r:embed="rId3">
            <a:alphaModFix/>
          </a:blip>
          <a:stretch>
            <a:fillRect/>
          </a:stretch>
        </p:blipFill>
        <p:spPr>
          <a:xfrm>
            <a:off x="1213725" y="1073125"/>
            <a:ext cx="6255100" cy="383607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23"/>
          <p:cNvSpPr txBox="1"/>
          <p:nvPr>
            <p:ph type="title"/>
          </p:nvPr>
        </p:nvSpPr>
        <p:spPr>
          <a:xfrm>
            <a:off x="819150" y="388400"/>
            <a:ext cx="75057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SzPct val="38076"/>
              <a:buNone/>
            </a:pPr>
            <a:r>
              <a:rPr lang="en" sz="2600"/>
              <a:t>The Most Commonly Challenged Books 2000-2019</a:t>
            </a:r>
            <a:endParaRPr sz="2600"/>
          </a:p>
        </p:txBody>
      </p:sp>
      <p:sp>
        <p:nvSpPr>
          <p:cNvPr id="199" name="Google Shape;199;p23"/>
          <p:cNvSpPr txBox="1"/>
          <p:nvPr>
            <p:ph idx="1" type="body"/>
          </p:nvPr>
        </p:nvSpPr>
        <p:spPr>
          <a:xfrm>
            <a:off x="819150" y="1000125"/>
            <a:ext cx="915900" cy="424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2000-2009</a:t>
            </a:r>
            <a:endParaRPr/>
          </a:p>
        </p:txBody>
      </p:sp>
      <p:sp>
        <p:nvSpPr>
          <p:cNvPr id="200" name="Google Shape;200;p23"/>
          <p:cNvSpPr txBox="1"/>
          <p:nvPr>
            <p:ph idx="1" type="body"/>
          </p:nvPr>
        </p:nvSpPr>
        <p:spPr>
          <a:xfrm>
            <a:off x="6033425" y="1000125"/>
            <a:ext cx="915900" cy="424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2010-2019</a:t>
            </a:r>
            <a:endParaRPr/>
          </a:p>
        </p:txBody>
      </p:sp>
      <p:pic>
        <p:nvPicPr>
          <p:cNvPr id="201" name="Google Shape;201;p23"/>
          <p:cNvPicPr preferRelativeResize="0"/>
          <p:nvPr/>
        </p:nvPicPr>
        <p:blipFill>
          <a:blip r:embed="rId3">
            <a:alphaModFix/>
          </a:blip>
          <a:stretch>
            <a:fillRect/>
          </a:stretch>
        </p:blipFill>
        <p:spPr>
          <a:xfrm>
            <a:off x="4850654" y="1424325"/>
            <a:ext cx="3736445" cy="3261976"/>
          </a:xfrm>
          <a:prstGeom prst="rect">
            <a:avLst/>
          </a:prstGeom>
          <a:noFill/>
          <a:ln>
            <a:noFill/>
          </a:ln>
        </p:spPr>
      </p:pic>
      <p:pic>
        <p:nvPicPr>
          <p:cNvPr id="202" name="Google Shape;202;p23"/>
          <p:cNvPicPr preferRelativeResize="0"/>
          <p:nvPr/>
        </p:nvPicPr>
        <p:blipFill>
          <a:blip r:embed="rId4">
            <a:alphaModFix/>
          </a:blip>
          <a:stretch>
            <a:fillRect/>
          </a:stretch>
        </p:blipFill>
        <p:spPr>
          <a:xfrm>
            <a:off x="466425" y="1424325"/>
            <a:ext cx="3846390" cy="326197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4"/>
          <p:cNvSpPr txBox="1"/>
          <p:nvPr>
            <p:ph type="title"/>
          </p:nvPr>
        </p:nvSpPr>
        <p:spPr>
          <a:xfrm>
            <a:off x="819150" y="3884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Why Are Books Banned Today?</a:t>
            </a:r>
            <a:endParaRPr/>
          </a:p>
        </p:txBody>
      </p:sp>
      <p:sp>
        <p:nvSpPr>
          <p:cNvPr id="208" name="Google Shape;208;p24"/>
          <p:cNvSpPr txBox="1"/>
          <p:nvPr>
            <p:ph idx="1" type="body"/>
          </p:nvPr>
        </p:nvSpPr>
        <p:spPr>
          <a:xfrm>
            <a:off x="819150" y="1133750"/>
            <a:ext cx="7505700" cy="3567300"/>
          </a:xfrm>
          <a:prstGeom prst="rect">
            <a:avLst/>
          </a:prstGeom>
        </p:spPr>
        <p:txBody>
          <a:bodyPr anchorCtr="0" anchor="t" bIns="91425" lIns="91425" spcFirstLastPara="1" rIns="91425" wrap="square" tIns="91425">
            <a:normAutofit lnSpcReduction="20000"/>
          </a:bodyPr>
          <a:lstStyle/>
          <a:p>
            <a:pPr indent="-311150" lvl="0" marL="457200" rtl="0" algn="l">
              <a:spcBef>
                <a:spcPts val="0"/>
              </a:spcBef>
              <a:spcAft>
                <a:spcPts val="0"/>
              </a:spcAft>
              <a:buSzPts val="1300"/>
              <a:buChar char="-"/>
            </a:pPr>
            <a:r>
              <a:rPr lang="en"/>
              <a:t>Three big themes dominate the books </a:t>
            </a:r>
            <a:r>
              <a:rPr lang="en"/>
              <a:t>being</a:t>
            </a:r>
            <a:r>
              <a:rPr lang="en"/>
              <a:t> banned since 2020: </a:t>
            </a:r>
            <a:endParaRPr/>
          </a:p>
          <a:p>
            <a:pPr indent="-311150" lvl="0" marL="914400" rtl="0" algn="l">
              <a:spcBef>
                <a:spcPts val="1000"/>
              </a:spcBef>
              <a:spcAft>
                <a:spcPts val="0"/>
              </a:spcAft>
              <a:buSzPts val="1300"/>
              <a:buChar char="-"/>
            </a:pPr>
            <a:r>
              <a:rPr lang="en"/>
              <a:t>Diverse books by or about people of color</a:t>
            </a:r>
            <a:endParaRPr/>
          </a:p>
          <a:p>
            <a:pPr indent="-311150" lvl="0" marL="914400" rtl="0" algn="l">
              <a:spcBef>
                <a:spcPts val="1000"/>
              </a:spcBef>
              <a:spcAft>
                <a:spcPts val="0"/>
              </a:spcAft>
              <a:buSzPts val="1300"/>
              <a:buChar char="-"/>
            </a:pPr>
            <a:r>
              <a:rPr lang="en"/>
              <a:t>Diverse books by or about queer people</a:t>
            </a:r>
            <a:endParaRPr/>
          </a:p>
          <a:p>
            <a:pPr indent="-311150" lvl="0" marL="914400" rtl="0" algn="l">
              <a:spcBef>
                <a:spcPts val="1000"/>
              </a:spcBef>
              <a:spcAft>
                <a:spcPts val="0"/>
              </a:spcAft>
              <a:buSzPts val="1300"/>
              <a:buChar char="-"/>
            </a:pPr>
            <a:r>
              <a:rPr lang="en"/>
              <a:t>Books that explore puberty, sexuality, and gender </a:t>
            </a:r>
            <a:endParaRPr/>
          </a:p>
          <a:p>
            <a:pPr indent="-311150" lvl="0" marL="457200" rtl="0" algn="l">
              <a:spcBef>
                <a:spcPts val="1000"/>
              </a:spcBef>
              <a:spcAft>
                <a:spcPts val="0"/>
              </a:spcAft>
              <a:buSzPts val="1300"/>
              <a:buChar char="-"/>
            </a:pPr>
            <a:r>
              <a:rPr lang="en"/>
              <a:t>Books within these categories aren’t challenged under this language, though. Often, they’re called “inappropriate,” “racist,” “obscene,” or “pornographic.” </a:t>
            </a:r>
            <a:endParaRPr/>
          </a:p>
          <a:p>
            <a:pPr indent="-311150" lvl="0" marL="457200" rtl="0" algn="l">
              <a:spcBef>
                <a:spcPts val="1000"/>
              </a:spcBef>
              <a:spcAft>
                <a:spcPts val="0"/>
              </a:spcAft>
              <a:buSzPts val="1300"/>
              <a:buChar char="-"/>
            </a:pPr>
            <a:r>
              <a:rPr lang="en"/>
              <a:t>Recall that “obscene” is determined by legal precedent via the Miller Test. No books available in a library meet the definition–those books are not published and sold to libraries or those publishers would also be violating the law. </a:t>
            </a:r>
            <a:endParaRPr/>
          </a:p>
          <a:p>
            <a:pPr indent="-311150" lvl="0" marL="457200" rtl="0" algn="l">
              <a:spcBef>
                <a:spcPts val="1000"/>
              </a:spcBef>
              <a:spcAft>
                <a:spcPts val="1000"/>
              </a:spcAft>
              <a:buSzPts val="1300"/>
              <a:buChar char="-"/>
            </a:pPr>
            <a:r>
              <a:rPr lang="en"/>
              <a:t>Preferences for what parents want their child to read belong to them and they have the right to exercise their rights to not have their child borrow certain books or engage in class work related to titles they find objectionable. This does not, however, permit them to demand </a:t>
            </a:r>
            <a:r>
              <a:rPr i="1" lang="en"/>
              <a:t>all </a:t>
            </a:r>
            <a:r>
              <a:rPr lang="en"/>
              <a:t>children lose access to the material.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5"/>
          <p:cNvSpPr txBox="1"/>
          <p:nvPr>
            <p:ph type="title"/>
          </p:nvPr>
        </p:nvSpPr>
        <p:spPr>
          <a:xfrm>
            <a:off x="819150" y="388400"/>
            <a:ext cx="7755000" cy="726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Most Commonly Challenged Books in the 2020s</a:t>
            </a:r>
            <a:endParaRPr/>
          </a:p>
        </p:txBody>
      </p:sp>
      <p:pic>
        <p:nvPicPr>
          <p:cNvPr id="214" name="Google Shape;214;p25"/>
          <p:cNvPicPr preferRelativeResize="0"/>
          <p:nvPr/>
        </p:nvPicPr>
        <p:blipFill>
          <a:blip r:embed="rId3">
            <a:alphaModFix/>
          </a:blip>
          <a:stretch>
            <a:fillRect/>
          </a:stretch>
        </p:blipFill>
        <p:spPr>
          <a:xfrm>
            <a:off x="695900" y="1035025"/>
            <a:ext cx="2482467" cy="3723701"/>
          </a:xfrm>
          <a:prstGeom prst="rect">
            <a:avLst/>
          </a:prstGeom>
          <a:noFill/>
          <a:ln>
            <a:noFill/>
          </a:ln>
        </p:spPr>
      </p:pic>
      <p:pic>
        <p:nvPicPr>
          <p:cNvPr id="215" name="Google Shape;215;p25"/>
          <p:cNvPicPr preferRelativeResize="0"/>
          <p:nvPr/>
        </p:nvPicPr>
        <p:blipFill>
          <a:blip r:embed="rId4">
            <a:alphaModFix/>
          </a:blip>
          <a:stretch>
            <a:fillRect/>
          </a:stretch>
        </p:blipFill>
        <p:spPr>
          <a:xfrm>
            <a:off x="3330767" y="1035025"/>
            <a:ext cx="2482467" cy="3723701"/>
          </a:xfrm>
          <a:prstGeom prst="rect">
            <a:avLst/>
          </a:prstGeom>
          <a:noFill/>
          <a:ln>
            <a:noFill/>
          </a:ln>
        </p:spPr>
      </p:pic>
      <p:pic>
        <p:nvPicPr>
          <p:cNvPr id="216" name="Google Shape;216;p25"/>
          <p:cNvPicPr preferRelativeResize="0"/>
          <p:nvPr/>
        </p:nvPicPr>
        <p:blipFill>
          <a:blip r:embed="rId5">
            <a:alphaModFix/>
          </a:blip>
          <a:stretch>
            <a:fillRect/>
          </a:stretch>
        </p:blipFill>
        <p:spPr>
          <a:xfrm>
            <a:off x="5965634" y="1035025"/>
            <a:ext cx="2482467" cy="37237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26"/>
          <p:cNvSpPr txBox="1"/>
          <p:nvPr>
            <p:ph type="title"/>
          </p:nvPr>
        </p:nvSpPr>
        <p:spPr>
          <a:xfrm>
            <a:off x="819150" y="388400"/>
            <a:ext cx="7755000" cy="726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Most Commonly Challenged Books in the 2020s</a:t>
            </a:r>
            <a:endParaRPr/>
          </a:p>
        </p:txBody>
      </p:sp>
      <p:pic>
        <p:nvPicPr>
          <p:cNvPr id="222" name="Google Shape;222;p26"/>
          <p:cNvPicPr preferRelativeResize="0"/>
          <p:nvPr/>
        </p:nvPicPr>
        <p:blipFill>
          <a:blip r:embed="rId3">
            <a:alphaModFix/>
          </a:blip>
          <a:stretch>
            <a:fillRect/>
          </a:stretch>
        </p:blipFill>
        <p:spPr>
          <a:xfrm>
            <a:off x="585725" y="1494850"/>
            <a:ext cx="4069551" cy="2704951"/>
          </a:xfrm>
          <a:prstGeom prst="rect">
            <a:avLst/>
          </a:prstGeom>
          <a:noFill/>
          <a:ln>
            <a:noFill/>
          </a:ln>
        </p:spPr>
      </p:pic>
      <p:sp>
        <p:nvSpPr>
          <p:cNvPr id="223" name="Google Shape;223;p26"/>
          <p:cNvSpPr txBox="1"/>
          <p:nvPr>
            <p:ph idx="1" type="body"/>
          </p:nvPr>
        </p:nvSpPr>
        <p:spPr>
          <a:xfrm>
            <a:off x="1718900" y="4309800"/>
            <a:ext cx="2044500" cy="424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2021-2022 School Year</a:t>
            </a:r>
            <a:endParaRPr/>
          </a:p>
        </p:txBody>
      </p:sp>
      <p:pic>
        <p:nvPicPr>
          <p:cNvPr id="224" name="Google Shape;224;p26"/>
          <p:cNvPicPr preferRelativeResize="0"/>
          <p:nvPr/>
        </p:nvPicPr>
        <p:blipFill>
          <a:blip r:embed="rId4">
            <a:alphaModFix/>
          </a:blip>
          <a:stretch>
            <a:fillRect/>
          </a:stretch>
        </p:blipFill>
        <p:spPr>
          <a:xfrm>
            <a:off x="4655276" y="1631650"/>
            <a:ext cx="4183924" cy="234405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27"/>
          <p:cNvSpPr txBox="1"/>
          <p:nvPr>
            <p:ph type="title"/>
          </p:nvPr>
        </p:nvSpPr>
        <p:spPr>
          <a:xfrm>
            <a:off x="819150" y="3122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Who Is Behind Book Banning?</a:t>
            </a:r>
            <a:endParaRPr/>
          </a:p>
        </p:txBody>
      </p:sp>
      <p:sp>
        <p:nvSpPr>
          <p:cNvPr id="230" name="Google Shape;230;p27"/>
          <p:cNvSpPr txBox="1"/>
          <p:nvPr>
            <p:ph idx="1" type="body"/>
          </p:nvPr>
        </p:nvSpPr>
        <p:spPr>
          <a:xfrm>
            <a:off x="819150" y="1381125"/>
            <a:ext cx="3890100" cy="2448000"/>
          </a:xfrm>
          <a:prstGeom prst="rect">
            <a:avLst/>
          </a:prstGeom>
        </p:spPr>
        <p:txBody>
          <a:bodyPr anchorCtr="0" anchor="t" bIns="91425" lIns="91425" spcFirstLastPara="1" rIns="91425" wrap="square" tIns="91425">
            <a:normAutofit fontScale="92500" lnSpcReduction="10000"/>
          </a:bodyPr>
          <a:lstStyle/>
          <a:p>
            <a:pPr indent="-304958" lvl="0" marL="457200" rtl="0" algn="l">
              <a:spcBef>
                <a:spcPts val="0"/>
              </a:spcBef>
              <a:spcAft>
                <a:spcPts val="0"/>
              </a:spcAft>
              <a:buSzPct val="100000"/>
              <a:buChar char="-"/>
            </a:pPr>
            <a:r>
              <a:rPr lang="en"/>
              <a:t>Prior to 2020, it was primarily individual parents who sought to remove books. </a:t>
            </a:r>
            <a:endParaRPr/>
          </a:p>
          <a:p>
            <a:pPr indent="-304958" lvl="0" marL="457200" rtl="0" algn="l">
              <a:spcBef>
                <a:spcPts val="1000"/>
              </a:spcBef>
              <a:spcAft>
                <a:spcPts val="0"/>
              </a:spcAft>
              <a:buSzPct val="100000"/>
              <a:buChar char="-"/>
            </a:pPr>
            <a:r>
              <a:rPr lang="en"/>
              <a:t>After 2020, the push has come from individual parents still, but it is often tied to local or national conservative political groups. </a:t>
            </a:r>
            <a:endParaRPr/>
          </a:p>
          <a:p>
            <a:pPr indent="-304958" lvl="0" marL="457200" rtl="0" algn="l">
              <a:spcBef>
                <a:spcPts val="1000"/>
              </a:spcBef>
              <a:spcAft>
                <a:spcPts val="1000"/>
              </a:spcAft>
              <a:buSzPct val="100000"/>
              <a:buChar char="-"/>
            </a:pPr>
            <a:r>
              <a:rPr lang="en"/>
              <a:t>Many of these groups create and distribute book lists with reasons why those books deserve to be removed from school and library shelves, and those lists and associated explanations are used to challenge titles across the country. </a:t>
            </a:r>
            <a:endParaRPr/>
          </a:p>
        </p:txBody>
      </p:sp>
      <p:pic>
        <p:nvPicPr>
          <p:cNvPr id="231" name="Google Shape;231;p27"/>
          <p:cNvPicPr preferRelativeResize="0"/>
          <p:nvPr/>
        </p:nvPicPr>
        <p:blipFill>
          <a:blip r:embed="rId3">
            <a:alphaModFix/>
          </a:blip>
          <a:stretch>
            <a:fillRect/>
          </a:stretch>
        </p:blipFill>
        <p:spPr>
          <a:xfrm>
            <a:off x="4683975" y="1325350"/>
            <a:ext cx="4046950" cy="24147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28"/>
          <p:cNvSpPr txBox="1"/>
          <p:nvPr>
            <p:ph type="title"/>
          </p:nvPr>
        </p:nvSpPr>
        <p:spPr>
          <a:xfrm>
            <a:off x="819150" y="3884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Who Does Book Banning Harm?</a:t>
            </a:r>
            <a:endParaRPr/>
          </a:p>
        </p:txBody>
      </p:sp>
      <p:sp>
        <p:nvSpPr>
          <p:cNvPr id="237" name="Google Shape;237;p28"/>
          <p:cNvSpPr txBox="1"/>
          <p:nvPr>
            <p:ph idx="1" type="body"/>
          </p:nvPr>
        </p:nvSpPr>
        <p:spPr>
          <a:xfrm>
            <a:off x="819150" y="1241000"/>
            <a:ext cx="3753000" cy="3197700"/>
          </a:xfrm>
          <a:prstGeom prst="rect">
            <a:avLst/>
          </a:prstGeom>
        </p:spPr>
        <p:txBody>
          <a:bodyPr anchorCtr="0" anchor="t" bIns="91425" lIns="91425" spcFirstLastPara="1" rIns="91425" wrap="square" tIns="91425">
            <a:normAutofit fontScale="85000" lnSpcReduction="10000"/>
          </a:bodyPr>
          <a:lstStyle/>
          <a:p>
            <a:pPr indent="-298767" lvl="0" marL="457200" rtl="0" algn="l">
              <a:spcBef>
                <a:spcPts val="0"/>
              </a:spcBef>
              <a:spcAft>
                <a:spcPts val="0"/>
              </a:spcAft>
              <a:buSzPct val="100000"/>
              <a:buChar char="-"/>
            </a:pPr>
            <a:r>
              <a:rPr lang="en"/>
              <a:t>Who do you think is most harmed by book banning? </a:t>
            </a:r>
            <a:endParaRPr/>
          </a:p>
          <a:p>
            <a:pPr indent="-298767" lvl="0" marL="457200" rtl="0" algn="l">
              <a:spcBef>
                <a:spcPts val="1000"/>
              </a:spcBef>
              <a:spcAft>
                <a:spcPts val="0"/>
              </a:spcAft>
              <a:buSzPct val="100000"/>
              <a:buChar char="-"/>
            </a:pPr>
            <a:r>
              <a:rPr lang="en"/>
              <a:t>One of the most common explanations made for removing books from public schools or libraries is that those books can still be purchased at bookstores or online, so it’s not really a “book ban.” Except a book ban is the intentional removal of a book from where it belonged. It is a book ban because now people who do not have access to or resources to acquire the book must go without. </a:t>
            </a:r>
            <a:endParaRPr/>
          </a:p>
          <a:p>
            <a:pPr indent="-298767" lvl="0" marL="457200" rtl="0" algn="l">
              <a:spcBef>
                <a:spcPts val="1000"/>
              </a:spcBef>
              <a:spcAft>
                <a:spcPts val="0"/>
              </a:spcAft>
              <a:buSzPct val="100000"/>
              <a:buChar char="-"/>
            </a:pPr>
            <a:r>
              <a:rPr lang="en"/>
              <a:t>Young people are the biggest victims of book banning. </a:t>
            </a:r>
            <a:endParaRPr/>
          </a:p>
          <a:p>
            <a:pPr indent="-298767" lvl="0" marL="457200" rtl="0" algn="l">
              <a:spcBef>
                <a:spcPts val="1000"/>
              </a:spcBef>
              <a:spcAft>
                <a:spcPts val="1000"/>
              </a:spcAft>
              <a:buSzPct val="100000"/>
              <a:buChar char="-"/>
            </a:pPr>
            <a:r>
              <a:rPr lang="en"/>
              <a:t>Many books available in libraries are not checked out but used in the library. Have you ever used a resource because it would be too embarrassing to borrow or because you just wanted to look up one thing? </a:t>
            </a:r>
            <a:endParaRPr/>
          </a:p>
        </p:txBody>
      </p:sp>
      <p:pic>
        <p:nvPicPr>
          <p:cNvPr id="238" name="Google Shape;238;p28"/>
          <p:cNvPicPr preferRelativeResize="0"/>
          <p:nvPr/>
        </p:nvPicPr>
        <p:blipFill>
          <a:blip r:embed="rId3">
            <a:alphaModFix/>
          </a:blip>
          <a:stretch>
            <a:fillRect/>
          </a:stretch>
        </p:blipFill>
        <p:spPr>
          <a:xfrm>
            <a:off x="5491700" y="1092000"/>
            <a:ext cx="2621775" cy="34957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29"/>
          <p:cNvSpPr txBox="1"/>
          <p:nvPr>
            <p:ph type="title"/>
          </p:nvPr>
        </p:nvSpPr>
        <p:spPr>
          <a:xfrm>
            <a:off x="819150" y="3884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Libraries Already Have Protections</a:t>
            </a:r>
            <a:endParaRPr/>
          </a:p>
        </p:txBody>
      </p:sp>
      <p:sp>
        <p:nvSpPr>
          <p:cNvPr id="244" name="Google Shape;244;p29"/>
          <p:cNvSpPr txBox="1"/>
          <p:nvPr>
            <p:ph idx="1" type="body"/>
          </p:nvPr>
        </p:nvSpPr>
        <p:spPr>
          <a:xfrm>
            <a:off x="819150" y="1304500"/>
            <a:ext cx="7505700" cy="3447000"/>
          </a:xfrm>
          <a:prstGeom prst="rect">
            <a:avLst/>
          </a:prstGeom>
        </p:spPr>
        <p:txBody>
          <a:bodyPr anchorCtr="0" anchor="t" bIns="91425" lIns="91425" spcFirstLastPara="1" rIns="91425" wrap="square" tIns="91425">
            <a:normAutofit lnSpcReduction="20000"/>
          </a:bodyPr>
          <a:lstStyle/>
          <a:p>
            <a:pPr indent="-311150" lvl="0" marL="457200" rtl="0" algn="l">
              <a:spcBef>
                <a:spcPts val="0"/>
              </a:spcBef>
              <a:spcAft>
                <a:spcPts val="0"/>
              </a:spcAft>
              <a:buSzPts val="1300"/>
              <a:buChar char="-"/>
            </a:pPr>
            <a:r>
              <a:rPr lang="en"/>
              <a:t>Library workers use a variety of resources and knowledge of their community to select materials.</a:t>
            </a:r>
            <a:endParaRPr/>
          </a:p>
          <a:p>
            <a:pPr indent="-311150" lvl="0" marL="457200" rtl="0" algn="l">
              <a:spcBef>
                <a:spcPts val="1000"/>
              </a:spcBef>
              <a:spcAft>
                <a:spcPts val="0"/>
              </a:spcAft>
              <a:buSzPts val="1300"/>
              <a:buChar char="-"/>
            </a:pPr>
            <a:r>
              <a:rPr lang="en"/>
              <a:t>Libraries write and develop collection policies that offer insight into how they make their decisions.</a:t>
            </a:r>
            <a:endParaRPr/>
          </a:p>
          <a:p>
            <a:pPr indent="-311150" lvl="0" marL="457200" rtl="0" algn="l">
              <a:spcBef>
                <a:spcPts val="1000"/>
              </a:spcBef>
              <a:spcAft>
                <a:spcPts val="0"/>
              </a:spcAft>
              <a:buSzPts val="1300"/>
              <a:buChar char="-"/>
            </a:pPr>
            <a:r>
              <a:rPr lang="en"/>
              <a:t>Public libraries do not operate as though they are parents. School and classroom libraries are a little different, but not because they will remove books some parents don’t like. They </a:t>
            </a:r>
            <a:r>
              <a:rPr lang="en"/>
              <a:t>allow parents to opt their students out of lessons and reading they do not feel is appropriate.</a:t>
            </a:r>
            <a:endParaRPr/>
          </a:p>
          <a:p>
            <a:pPr indent="-311150" lvl="0" marL="457200" rtl="0" algn="l">
              <a:spcBef>
                <a:spcPts val="1000"/>
              </a:spcBef>
              <a:spcAft>
                <a:spcPts val="0"/>
              </a:spcAft>
              <a:buSzPts val="1300"/>
              <a:buChar char="-"/>
            </a:pPr>
            <a:r>
              <a:rPr lang="en"/>
              <a:t>These policies have either protocols or forms that allow patrons to submit challenges about materials in the collection. Their voices are heard there, as well as through requests for items to be purchased. </a:t>
            </a:r>
            <a:endParaRPr/>
          </a:p>
          <a:p>
            <a:pPr indent="-311150" lvl="0" marL="457200" rtl="0" algn="l">
              <a:spcBef>
                <a:spcPts val="1000"/>
              </a:spcBef>
              <a:spcAft>
                <a:spcPts val="0"/>
              </a:spcAft>
              <a:buSzPts val="1300"/>
              <a:buChar char="-"/>
            </a:pPr>
            <a:r>
              <a:rPr lang="en"/>
              <a:t>Challenge policies protect the patron’s rights of freedom of speech–even if we don’t like it, they’re allowed to </a:t>
            </a:r>
            <a:r>
              <a:rPr lang="en"/>
              <a:t>voice</a:t>
            </a:r>
            <a:r>
              <a:rPr lang="en"/>
              <a:t> their concerns–and their </a:t>
            </a:r>
            <a:r>
              <a:rPr lang="en"/>
              <a:t>freedom</a:t>
            </a:r>
            <a:r>
              <a:rPr lang="en"/>
              <a:t> to petition, both guaranteed by the First Amendment.</a:t>
            </a:r>
            <a:endParaRPr/>
          </a:p>
          <a:p>
            <a:pPr indent="-311150" lvl="0" marL="457200" rtl="0" algn="l">
              <a:spcBef>
                <a:spcPts val="1000"/>
              </a:spcBef>
              <a:spcAft>
                <a:spcPts val="0"/>
              </a:spcAft>
              <a:buSzPts val="1300"/>
              <a:buChar char="-"/>
            </a:pPr>
            <a:r>
              <a:rPr lang="en"/>
              <a:t>Many libraries also allow parents to set parameters on their children’s library cards, barring them from borrowing certain books. </a:t>
            </a:r>
            <a:endParaRPr/>
          </a:p>
          <a:p>
            <a:pPr indent="0" lvl="0" marL="0" rtl="0" algn="l">
              <a:spcBef>
                <a:spcPts val="1000"/>
              </a:spcBef>
              <a:spcAft>
                <a:spcPts val="1000"/>
              </a:spcAft>
              <a:buNone/>
            </a:pPr>
            <a:r>
              <a:rPr lang="en"/>
              <a:t>Parents are always encouraged to talk with their children about the materials they can or cannot borrow.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0"/>
          <p:cNvSpPr txBox="1"/>
          <p:nvPr>
            <p:ph type="title"/>
          </p:nvPr>
        </p:nvSpPr>
        <p:spPr>
          <a:xfrm>
            <a:off x="819150" y="2094450"/>
            <a:ext cx="7505700" cy="9546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Discuss: What stands out to you about </a:t>
            </a:r>
            <a:r>
              <a:rPr lang="en" u="sng">
                <a:solidFill>
                  <a:schemeClr val="hlink"/>
                </a:solidFill>
                <a:hlinkClick r:id="rId3"/>
              </a:rPr>
              <a:t>ALA’s Freedom to Read Statement</a:t>
            </a:r>
            <a:r>
              <a:rPr lang="en"/>
              <a:t>?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31"/>
          <p:cNvSpPr txBox="1"/>
          <p:nvPr>
            <p:ph type="title"/>
          </p:nvPr>
        </p:nvSpPr>
        <p:spPr>
          <a:xfrm>
            <a:off x="819150" y="3884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 Few Important Statistics</a:t>
            </a:r>
            <a:endParaRPr/>
          </a:p>
        </p:txBody>
      </p:sp>
      <p:sp>
        <p:nvSpPr>
          <p:cNvPr id="255" name="Google Shape;255;p31"/>
          <p:cNvSpPr txBox="1"/>
          <p:nvPr>
            <p:ph idx="1" type="body"/>
          </p:nvPr>
        </p:nvSpPr>
        <p:spPr>
          <a:xfrm>
            <a:off x="819150" y="1358750"/>
            <a:ext cx="7505700" cy="33087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In poll after poll, most Americans indicate they are not interested in banning books. This includes people of all political persuasions.</a:t>
            </a:r>
            <a:endParaRPr/>
          </a:p>
          <a:p>
            <a:pPr indent="-311150" lvl="0" marL="457200" rtl="0" algn="l">
              <a:spcBef>
                <a:spcPts val="1000"/>
              </a:spcBef>
              <a:spcAft>
                <a:spcPts val="0"/>
              </a:spcAft>
              <a:buSzPts val="1300"/>
              <a:buChar char="-"/>
            </a:pPr>
            <a:r>
              <a:rPr lang="en"/>
              <a:t>Sixty-seven percent of parents believe book bans infringe on their rights and 63% believe book banning is a waste of time, per research from EveryLibrary and Book Riot (fall 2023). 50% of voters believe there is absolutely no time that it is okay to ban a book, including 31% of Republican voters.</a:t>
            </a:r>
            <a:endParaRPr/>
          </a:p>
          <a:p>
            <a:pPr indent="-311150" lvl="0" marL="457200" rtl="0" algn="l">
              <a:spcBef>
                <a:spcPts val="1000"/>
              </a:spcBef>
              <a:spcAft>
                <a:spcPts val="0"/>
              </a:spcAft>
              <a:buSzPts val="1300"/>
              <a:buChar char="-"/>
            </a:pPr>
            <a:r>
              <a:rPr lang="en"/>
              <a:t>School and public librarians are ranked in the top 5 most trustworthy professions.</a:t>
            </a:r>
            <a:endParaRPr/>
          </a:p>
          <a:p>
            <a:pPr indent="-311150" lvl="0" marL="457200" rtl="0" algn="l">
              <a:spcBef>
                <a:spcPts val="1000"/>
              </a:spcBef>
              <a:spcAft>
                <a:spcPts val="1000"/>
              </a:spcAft>
              <a:buSzPts val="1300"/>
              <a:buChar char="-"/>
            </a:pPr>
            <a:r>
              <a:rPr lang="en"/>
              <a:t>Additional research shows numbers of upwards of nine out of ten Americans opposing book bans. Per data from the American Library Association, “Large majorities of voters (71%) oppose efforts to have books removed from their local public libraries, including a majority of Democrats (75%), independents (58%), and Republicans (70%)”</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4"/>
          <p:cNvSpPr txBox="1"/>
          <p:nvPr>
            <p:ph type="title"/>
          </p:nvPr>
        </p:nvSpPr>
        <p:spPr>
          <a:xfrm>
            <a:off x="819150" y="399225"/>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What Is A “Book Ban?”</a:t>
            </a:r>
            <a:endParaRPr/>
          </a:p>
        </p:txBody>
      </p:sp>
      <p:sp>
        <p:nvSpPr>
          <p:cNvPr id="134" name="Google Shape;134;p14"/>
          <p:cNvSpPr txBox="1"/>
          <p:nvPr>
            <p:ph idx="1" type="body"/>
          </p:nvPr>
        </p:nvSpPr>
        <p:spPr>
          <a:xfrm>
            <a:off x="345075" y="1219900"/>
            <a:ext cx="4319700" cy="2878200"/>
          </a:xfrm>
          <a:prstGeom prst="rect">
            <a:avLst/>
          </a:prstGeom>
        </p:spPr>
        <p:txBody>
          <a:bodyPr anchorCtr="0" anchor="t" bIns="91425" lIns="91425" spcFirstLastPara="1" rIns="91425" wrap="square" tIns="91425">
            <a:noAutofit/>
          </a:bodyPr>
          <a:lstStyle/>
          <a:p>
            <a:pPr indent="-305117" lvl="0" marL="457200" rtl="0" algn="l">
              <a:lnSpc>
                <a:spcPct val="95000"/>
              </a:lnSpc>
              <a:spcBef>
                <a:spcPts val="0"/>
              </a:spcBef>
              <a:spcAft>
                <a:spcPts val="0"/>
              </a:spcAft>
              <a:buSzPts val="1205"/>
              <a:buChar char="-"/>
            </a:pPr>
            <a:r>
              <a:rPr lang="en" sz="1205"/>
              <a:t>The intentional removal of a book that was once available outside of normal circumstances. </a:t>
            </a:r>
            <a:endParaRPr sz="1205"/>
          </a:p>
          <a:p>
            <a:pPr indent="0" lvl="0" marL="0" rtl="0" algn="l">
              <a:lnSpc>
                <a:spcPct val="95000"/>
              </a:lnSpc>
              <a:spcBef>
                <a:spcPts val="0"/>
              </a:spcBef>
              <a:spcAft>
                <a:spcPts val="0"/>
              </a:spcAft>
              <a:buNone/>
            </a:pPr>
            <a:r>
              <a:t/>
            </a:r>
            <a:endParaRPr sz="1205"/>
          </a:p>
          <a:p>
            <a:pPr indent="-305117" lvl="0" marL="457200" rtl="0" algn="l">
              <a:lnSpc>
                <a:spcPct val="95000"/>
              </a:lnSpc>
              <a:spcBef>
                <a:spcPts val="0"/>
              </a:spcBef>
              <a:spcAft>
                <a:spcPts val="0"/>
              </a:spcAft>
              <a:buSzPts val="1205"/>
              <a:buChar char="-"/>
            </a:pPr>
            <a:r>
              <a:rPr lang="en" sz="1205"/>
              <a:t>Book bans are a form of censorship, or the suppression of words, ideas, speech, or images deemed obscene, offensive, or inappropriate by someone in a position of power.  </a:t>
            </a:r>
            <a:endParaRPr sz="1205"/>
          </a:p>
          <a:p>
            <a:pPr indent="0" lvl="0" marL="0" rtl="0" algn="l">
              <a:lnSpc>
                <a:spcPct val="95000"/>
              </a:lnSpc>
              <a:spcBef>
                <a:spcPts val="0"/>
              </a:spcBef>
              <a:spcAft>
                <a:spcPts val="0"/>
              </a:spcAft>
              <a:buNone/>
            </a:pPr>
            <a:r>
              <a:t/>
            </a:r>
            <a:endParaRPr sz="1205"/>
          </a:p>
          <a:p>
            <a:pPr indent="-305117" lvl="0" marL="457200" rtl="0" algn="l">
              <a:lnSpc>
                <a:spcPct val="95000"/>
              </a:lnSpc>
              <a:spcBef>
                <a:spcPts val="0"/>
              </a:spcBef>
              <a:spcAft>
                <a:spcPts val="0"/>
              </a:spcAft>
              <a:buSzPts val="1205"/>
              <a:buChar char="-"/>
            </a:pPr>
            <a:r>
              <a:rPr lang="en" sz="1205"/>
              <a:t>The First Amendment provides that censorship is a violation of the freedom of speech. </a:t>
            </a:r>
            <a:endParaRPr sz="1205"/>
          </a:p>
          <a:p>
            <a:pPr indent="0" lvl="0" marL="0" rtl="0" algn="l">
              <a:lnSpc>
                <a:spcPct val="95000"/>
              </a:lnSpc>
              <a:spcBef>
                <a:spcPts val="0"/>
              </a:spcBef>
              <a:spcAft>
                <a:spcPts val="0"/>
              </a:spcAft>
              <a:buNone/>
            </a:pPr>
            <a:r>
              <a:t/>
            </a:r>
            <a:endParaRPr sz="1205"/>
          </a:p>
          <a:p>
            <a:pPr indent="-305117" lvl="0" marL="457200" rtl="0" algn="l">
              <a:lnSpc>
                <a:spcPct val="95000"/>
              </a:lnSpc>
              <a:spcBef>
                <a:spcPts val="0"/>
              </a:spcBef>
              <a:spcAft>
                <a:spcPts val="0"/>
              </a:spcAft>
              <a:buSzPts val="1205"/>
              <a:buChar char="-"/>
            </a:pPr>
            <a:r>
              <a:rPr lang="en" sz="1205"/>
              <a:t>The only types of speech not protected by the First Amendment is imminent threats, obscenity, defamation, and words meant to incite violence. </a:t>
            </a:r>
            <a:endParaRPr sz="1205"/>
          </a:p>
          <a:p>
            <a:pPr indent="0" lvl="0" marL="0" rtl="0" algn="l">
              <a:lnSpc>
                <a:spcPct val="95000"/>
              </a:lnSpc>
              <a:spcBef>
                <a:spcPts val="0"/>
              </a:spcBef>
              <a:spcAft>
                <a:spcPts val="0"/>
              </a:spcAft>
              <a:buNone/>
            </a:pPr>
            <a:r>
              <a:t/>
            </a:r>
            <a:endParaRPr sz="1205"/>
          </a:p>
          <a:p>
            <a:pPr indent="-305117" lvl="0" marL="457200" rtl="0" algn="l">
              <a:lnSpc>
                <a:spcPct val="95000"/>
              </a:lnSpc>
              <a:spcBef>
                <a:spcPts val="0"/>
              </a:spcBef>
              <a:spcAft>
                <a:spcPts val="0"/>
              </a:spcAft>
              <a:buSzPts val="1205"/>
              <a:buChar char="-"/>
            </a:pPr>
            <a:r>
              <a:rPr lang="en" sz="1205"/>
              <a:t>The First Amendment </a:t>
            </a:r>
            <a:r>
              <a:rPr i="1" lang="en" sz="1205"/>
              <a:t>only </a:t>
            </a:r>
            <a:r>
              <a:rPr lang="en" sz="1205"/>
              <a:t>protects government speech. It does not apply to private businesses or entities–that’s why banning books in public libraries or public schools is censorship. Those are government entities.</a:t>
            </a:r>
            <a:endParaRPr sz="1205"/>
          </a:p>
          <a:p>
            <a:pPr indent="0" lvl="0" marL="0" rtl="0" algn="l">
              <a:lnSpc>
                <a:spcPct val="95000"/>
              </a:lnSpc>
              <a:spcBef>
                <a:spcPts val="0"/>
              </a:spcBef>
              <a:spcAft>
                <a:spcPts val="0"/>
              </a:spcAft>
              <a:buSzPts val="935"/>
              <a:buNone/>
            </a:pPr>
            <a:r>
              <a:t/>
            </a:r>
            <a:endParaRPr sz="1205"/>
          </a:p>
          <a:p>
            <a:pPr indent="0" lvl="0" marL="0" rtl="0" algn="l">
              <a:lnSpc>
                <a:spcPct val="95000"/>
              </a:lnSpc>
              <a:spcBef>
                <a:spcPts val="0"/>
              </a:spcBef>
              <a:spcAft>
                <a:spcPts val="0"/>
              </a:spcAft>
              <a:buSzPts val="935"/>
              <a:buNone/>
            </a:pPr>
            <a:r>
              <a:t/>
            </a:r>
            <a:endParaRPr sz="1205"/>
          </a:p>
        </p:txBody>
      </p:sp>
      <p:pic>
        <p:nvPicPr>
          <p:cNvPr id="135" name="Google Shape;135;p14"/>
          <p:cNvPicPr preferRelativeResize="0"/>
          <p:nvPr/>
        </p:nvPicPr>
        <p:blipFill>
          <a:blip r:embed="rId3">
            <a:alphaModFix/>
          </a:blip>
          <a:stretch>
            <a:fillRect/>
          </a:stretch>
        </p:blipFill>
        <p:spPr>
          <a:xfrm>
            <a:off x="4817800" y="1353820"/>
            <a:ext cx="4042624" cy="2165700"/>
          </a:xfrm>
          <a:prstGeom prst="rect">
            <a:avLst/>
          </a:prstGeom>
          <a:noFill/>
          <a:ln>
            <a:noFill/>
          </a:ln>
        </p:spPr>
      </p:pic>
      <p:sp>
        <p:nvSpPr>
          <p:cNvPr id="136" name="Google Shape;136;p14"/>
          <p:cNvSpPr txBox="1"/>
          <p:nvPr/>
        </p:nvSpPr>
        <p:spPr>
          <a:xfrm>
            <a:off x="4817800" y="3646725"/>
            <a:ext cx="3983700" cy="772500"/>
          </a:xfrm>
          <a:prstGeom prst="rect">
            <a:avLst/>
          </a:prstGeom>
          <a:noFill/>
          <a:ln>
            <a:noFill/>
          </a:ln>
        </p:spPr>
        <p:txBody>
          <a:bodyPr anchorCtr="0" anchor="t" bIns="91425" lIns="91425" spcFirstLastPara="1" rIns="91425" wrap="square" tIns="91425">
            <a:spAutoFit/>
          </a:bodyPr>
          <a:lstStyle/>
          <a:p>
            <a:pPr indent="0" lvl="0" marL="0" rtl="0" algn="l">
              <a:lnSpc>
                <a:spcPct val="95000"/>
              </a:lnSpc>
              <a:spcBef>
                <a:spcPts val="0"/>
              </a:spcBef>
              <a:spcAft>
                <a:spcPts val="1200"/>
              </a:spcAft>
              <a:buNone/>
            </a:pPr>
            <a:r>
              <a:rPr i="1" lang="en" sz="1005">
                <a:solidFill>
                  <a:schemeClr val="dk2"/>
                </a:solidFill>
                <a:latin typeface="Calibri"/>
                <a:ea typeface="Calibri"/>
                <a:cs typeface="Calibri"/>
                <a:sym typeface="Calibri"/>
              </a:rPr>
              <a:t>Many individuals who demand certain books be removed from library shelves will say they are not trying to ban books but to curate or help select books that are more appropriate. However, this scenario meets every definition of censorship and a book ban. </a:t>
            </a:r>
            <a:endParaRPr i="1" sz="1005">
              <a:solidFill>
                <a:schemeClr val="dk2"/>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32"/>
          <p:cNvSpPr txBox="1"/>
          <p:nvPr>
            <p:ph type="title"/>
          </p:nvPr>
        </p:nvSpPr>
        <p:spPr>
          <a:xfrm>
            <a:off x="819150" y="209445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What questions do you have?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5"/>
          <p:cNvSpPr txBox="1"/>
          <p:nvPr>
            <p:ph type="title"/>
          </p:nvPr>
        </p:nvSpPr>
        <p:spPr>
          <a:xfrm>
            <a:off x="819150" y="3884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Some More Terminology</a:t>
            </a:r>
            <a:endParaRPr/>
          </a:p>
        </p:txBody>
      </p:sp>
      <p:sp>
        <p:nvSpPr>
          <p:cNvPr id="142" name="Google Shape;142;p15"/>
          <p:cNvSpPr txBox="1"/>
          <p:nvPr>
            <p:ph idx="1" type="body"/>
          </p:nvPr>
        </p:nvSpPr>
        <p:spPr>
          <a:xfrm>
            <a:off x="819150" y="1194225"/>
            <a:ext cx="7505700" cy="32445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lang="en"/>
              <a:t>Challenge: The formal or informal complaint someone files against material they find objectionable. </a:t>
            </a:r>
            <a:endParaRPr/>
          </a:p>
          <a:p>
            <a:pPr indent="-311150" lvl="0" marL="457200" rtl="0" algn="l">
              <a:spcBef>
                <a:spcPts val="1000"/>
              </a:spcBef>
              <a:spcAft>
                <a:spcPts val="0"/>
              </a:spcAft>
              <a:buSzPts val="1300"/>
              <a:buChar char="-"/>
            </a:pPr>
            <a:r>
              <a:rPr lang="en"/>
              <a:t>Redaction: When text is altered from its original form in response to a complaint. </a:t>
            </a:r>
            <a:endParaRPr/>
          </a:p>
          <a:p>
            <a:pPr indent="-311150" lvl="0" marL="457200" rtl="0" algn="l">
              <a:spcBef>
                <a:spcPts val="1000"/>
              </a:spcBef>
              <a:spcAft>
                <a:spcPts val="0"/>
              </a:spcAft>
              <a:buSzPts val="1300"/>
              <a:buChar char="-"/>
            </a:pPr>
            <a:r>
              <a:rPr lang="en"/>
              <a:t>Relocation: Moving a book from where it belongs to somewhere else, making it less visible, browsable, or findable. </a:t>
            </a:r>
            <a:endParaRPr/>
          </a:p>
          <a:p>
            <a:pPr indent="-311150" lvl="0" marL="457200" rtl="0" algn="l">
              <a:spcBef>
                <a:spcPts val="1000"/>
              </a:spcBef>
              <a:spcAft>
                <a:spcPts val="0"/>
              </a:spcAft>
              <a:buSzPts val="1300"/>
              <a:buChar char="-"/>
            </a:pPr>
            <a:r>
              <a:rPr lang="en"/>
              <a:t>Restriction: Allowing access to materials only when permission is explicitly granted.</a:t>
            </a:r>
            <a:endParaRPr/>
          </a:p>
          <a:p>
            <a:pPr indent="-311150" lvl="0" marL="457200" rtl="0" algn="l">
              <a:spcBef>
                <a:spcPts val="1000"/>
              </a:spcBef>
              <a:spcAft>
                <a:spcPts val="0"/>
              </a:spcAft>
              <a:buSzPts val="1300"/>
              <a:buChar char="-"/>
            </a:pPr>
            <a:r>
              <a:rPr lang="en"/>
              <a:t>Removal: The act of removing a book from where it once in anticipation or response to a challenge. This is a book ban. </a:t>
            </a:r>
            <a:endParaRPr/>
          </a:p>
          <a:p>
            <a:pPr indent="-311150" lvl="0" marL="457200" rtl="0" algn="l">
              <a:spcBef>
                <a:spcPts val="1000"/>
              </a:spcBef>
              <a:spcAft>
                <a:spcPts val="1000"/>
              </a:spcAft>
              <a:buSzPts val="1300"/>
              <a:buChar char="-"/>
            </a:pPr>
            <a:r>
              <a:rPr lang="en"/>
              <a:t>Quiet/Silent/Soft Censorship: This is when material is removed, purposefully misshelved, “lost,” or never </a:t>
            </a:r>
            <a:r>
              <a:rPr lang="en"/>
              <a:t>acquired</a:t>
            </a:r>
            <a:r>
              <a:rPr lang="en"/>
              <a:t> out of either the fear it will be challenged or the beliefs of the person responsible for those materials.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6"/>
          <p:cNvSpPr txBox="1"/>
          <p:nvPr>
            <p:ph type="title"/>
          </p:nvPr>
        </p:nvSpPr>
        <p:spPr>
          <a:xfrm>
            <a:off x="819150" y="464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 Short History of American Book Bans</a:t>
            </a:r>
            <a:endParaRPr/>
          </a:p>
        </p:txBody>
      </p:sp>
      <p:sp>
        <p:nvSpPr>
          <p:cNvPr id="148" name="Google Shape;148;p16"/>
          <p:cNvSpPr txBox="1"/>
          <p:nvPr>
            <p:ph idx="1" type="body"/>
          </p:nvPr>
        </p:nvSpPr>
        <p:spPr>
          <a:xfrm>
            <a:off x="819150" y="1187400"/>
            <a:ext cx="3788700" cy="3251400"/>
          </a:xfrm>
          <a:prstGeom prst="rect">
            <a:avLst/>
          </a:prstGeom>
        </p:spPr>
        <p:txBody>
          <a:bodyPr anchorCtr="0" anchor="t" bIns="91425" lIns="91425" spcFirstLastPara="1" rIns="91425" wrap="square" tIns="91425">
            <a:normAutofit fontScale="92500"/>
          </a:bodyPr>
          <a:lstStyle/>
          <a:p>
            <a:pPr indent="-304958" lvl="0" marL="457200" rtl="0" algn="l">
              <a:spcBef>
                <a:spcPts val="0"/>
              </a:spcBef>
              <a:spcAft>
                <a:spcPts val="0"/>
              </a:spcAft>
              <a:buSzPct val="100000"/>
              <a:buChar char="-"/>
            </a:pPr>
            <a:r>
              <a:rPr lang="en"/>
              <a:t>The first book banned in the US was </a:t>
            </a:r>
            <a:r>
              <a:rPr i="1" lang="en"/>
              <a:t>New English Canaan </a:t>
            </a:r>
            <a:r>
              <a:rPr lang="en"/>
              <a:t>by Thomas Morton in 1637. The Puritan government banned it for its critique of their government and culture. It also depicted Natives as real people with their own history and culture.</a:t>
            </a:r>
            <a:endParaRPr/>
          </a:p>
          <a:p>
            <a:pPr indent="-304958" lvl="0" marL="457200" rtl="0" algn="l">
              <a:spcBef>
                <a:spcPts val="1000"/>
              </a:spcBef>
              <a:spcAft>
                <a:spcPts val="0"/>
              </a:spcAft>
              <a:buSzPct val="100000"/>
              <a:buChar char="-"/>
            </a:pPr>
            <a:r>
              <a:rPr lang="en"/>
              <a:t>Book banning was common during the Civil War. Titles like </a:t>
            </a:r>
            <a:r>
              <a:rPr i="1" lang="en"/>
              <a:t>Uncle Tom’s Cabin </a:t>
            </a:r>
            <a:r>
              <a:rPr lang="en"/>
              <a:t>were popular targets, as it lent sympathy to enslaved people. Following the war, groups like the United Daughters of the Confederacy restricted, redacted, and rewrote the texts used in schools across the south. </a:t>
            </a:r>
            <a:endParaRPr/>
          </a:p>
          <a:p>
            <a:pPr indent="-304958" lvl="0" marL="457200" rtl="0" algn="l">
              <a:spcBef>
                <a:spcPts val="1000"/>
              </a:spcBef>
              <a:spcAft>
                <a:spcPts val="1000"/>
              </a:spcAft>
              <a:buSzPct val="100000"/>
              <a:buChar char="-"/>
            </a:pPr>
            <a:r>
              <a:rPr lang="en"/>
              <a:t>In 1921, </a:t>
            </a:r>
            <a:r>
              <a:rPr i="1" lang="en"/>
              <a:t>Ulysses</a:t>
            </a:r>
            <a:r>
              <a:rPr lang="en"/>
              <a:t> by James Joyce was put on trial, deemed “obscene,” and banned. </a:t>
            </a:r>
            <a:endParaRPr/>
          </a:p>
        </p:txBody>
      </p:sp>
      <p:pic>
        <p:nvPicPr>
          <p:cNvPr id="149" name="Google Shape;149;p16"/>
          <p:cNvPicPr preferRelativeResize="0"/>
          <p:nvPr/>
        </p:nvPicPr>
        <p:blipFill>
          <a:blip r:embed="rId3">
            <a:alphaModFix/>
          </a:blip>
          <a:stretch>
            <a:fillRect/>
          </a:stretch>
        </p:blipFill>
        <p:spPr>
          <a:xfrm>
            <a:off x="5413400" y="1187400"/>
            <a:ext cx="2396386" cy="3419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17"/>
          <p:cNvSpPr txBox="1"/>
          <p:nvPr>
            <p:ph type="title"/>
          </p:nvPr>
        </p:nvSpPr>
        <p:spPr>
          <a:xfrm>
            <a:off x="819150" y="464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 Short History of American Book Bans</a:t>
            </a:r>
            <a:endParaRPr/>
          </a:p>
        </p:txBody>
      </p:sp>
      <p:sp>
        <p:nvSpPr>
          <p:cNvPr id="155" name="Google Shape;155;p17"/>
          <p:cNvSpPr txBox="1"/>
          <p:nvPr>
            <p:ph idx="1" type="body"/>
          </p:nvPr>
        </p:nvSpPr>
        <p:spPr>
          <a:xfrm>
            <a:off x="634475" y="1187400"/>
            <a:ext cx="3973500" cy="3510600"/>
          </a:xfrm>
          <a:prstGeom prst="rect">
            <a:avLst/>
          </a:prstGeom>
        </p:spPr>
        <p:txBody>
          <a:bodyPr anchorCtr="0" anchor="t" bIns="91425" lIns="91425" spcFirstLastPara="1" rIns="91425" wrap="square" tIns="91425">
            <a:normAutofit lnSpcReduction="20000"/>
          </a:bodyPr>
          <a:lstStyle/>
          <a:p>
            <a:pPr indent="-311150" lvl="0" marL="457200" rtl="0" algn="l">
              <a:spcBef>
                <a:spcPts val="0"/>
              </a:spcBef>
              <a:spcAft>
                <a:spcPts val="0"/>
              </a:spcAft>
              <a:buSzPts val="1300"/>
              <a:buChar char="-"/>
            </a:pPr>
            <a:r>
              <a:rPr lang="en"/>
              <a:t>1930s: German nationalists began to burn books they deemed “un-German.” By the end of the Second World War, Nazis burned upwards of 100 million books across Europe. </a:t>
            </a:r>
            <a:endParaRPr/>
          </a:p>
          <a:p>
            <a:pPr indent="-311150" lvl="0" marL="457200" rtl="0" algn="l">
              <a:spcBef>
                <a:spcPts val="1000"/>
              </a:spcBef>
              <a:spcAft>
                <a:spcPts val="0"/>
              </a:spcAft>
              <a:buSzPts val="1300"/>
              <a:buChar char="-"/>
            </a:pPr>
            <a:r>
              <a:rPr lang="en"/>
              <a:t>In 1950s America, the fear of communism (aka the Red Scare) led to new restrictions and censorship of materials deemed “anti-American.” Ray Bradbury’s </a:t>
            </a:r>
            <a:r>
              <a:rPr i="1" lang="en"/>
              <a:t>Fahrenheit 451 </a:t>
            </a:r>
            <a:r>
              <a:rPr lang="en"/>
              <a:t>was written and published in response. </a:t>
            </a:r>
            <a:endParaRPr/>
          </a:p>
          <a:p>
            <a:pPr indent="-311150" lvl="0" marL="457200" rtl="0" algn="l">
              <a:spcBef>
                <a:spcPts val="1000"/>
              </a:spcBef>
              <a:spcAft>
                <a:spcPts val="0"/>
              </a:spcAft>
              <a:buSzPts val="1300"/>
              <a:buChar char="-"/>
            </a:pPr>
            <a:r>
              <a:rPr lang="en"/>
              <a:t>The American Library Association publishes their Freedom to Read statement in 1953 amid widespread censorship. </a:t>
            </a:r>
            <a:endParaRPr/>
          </a:p>
          <a:p>
            <a:pPr indent="-311150" lvl="0" marL="457200" rtl="0" algn="l">
              <a:spcBef>
                <a:spcPts val="1000"/>
              </a:spcBef>
              <a:spcAft>
                <a:spcPts val="1000"/>
              </a:spcAft>
              <a:buSzPts val="1300"/>
              <a:buChar char="-"/>
            </a:pPr>
            <a:r>
              <a:rPr lang="en"/>
              <a:t>The mid-1950s saw the rise of censors targeting comics out of fear that they contributed to juvenile delinquency. </a:t>
            </a:r>
            <a:endParaRPr/>
          </a:p>
        </p:txBody>
      </p:sp>
      <p:pic>
        <p:nvPicPr>
          <p:cNvPr id="156" name="Google Shape;156;p17"/>
          <p:cNvPicPr preferRelativeResize="0"/>
          <p:nvPr/>
        </p:nvPicPr>
        <p:blipFill>
          <a:blip r:embed="rId3">
            <a:alphaModFix/>
          </a:blip>
          <a:stretch>
            <a:fillRect/>
          </a:stretch>
        </p:blipFill>
        <p:spPr>
          <a:xfrm>
            <a:off x="4959800" y="1387350"/>
            <a:ext cx="3752851" cy="28515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8"/>
          <p:cNvSpPr txBox="1"/>
          <p:nvPr>
            <p:ph type="title"/>
          </p:nvPr>
        </p:nvSpPr>
        <p:spPr>
          <a:xfrm>
            <a:off x="819150" y="464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 Short History of American Book Bans</a:t>
            </a:r>
            <a:endParaRPr/>
          </a:p>
        </p:txBody>
      </p:sp>
      <p:sp>
        <p:nvSpPr>
          <p:cNvPr id="162" name="Google Shape;162;p18"/>
          <p:cNvSpPr txBox="1"/>
          <p:nvPr>
            <p:ph idx="1" type="body"/>
          </p:nvPr>
        </p:nvSpPr>
        <p:spPr>
          <a:xfrm>
            <a:off x="819150" y="1187400"/>
            <a:ext cx="3788700" cy="3251400"/>
          </a:xfrm>
          <a:prstGeom prst="rect">
            <a:avLst/>
          </a:prstGeom>
        </p:spPr>
        <p:txBody>
          <a:bodyPr anchorCtr="0" anchor="t" bIns="91425" lIns="91425" spcFirstLastPara="1" rIns="91425" wrap="square" tIns="91425">
            <a:normAutofit/>
          </a:bodyPr>
          <a:lstStyle/>
          <a:p>
            <a:pPr indent="-311150" lvl="0" marL="457200" rtl="0" algn="l">
              <a:spcBef>
                <a:spcPts val="0"/>
              </a:spcBef>
              <a:spcAft>
                <a:spcPts val="0"/>
              </a:spcAft>
              <a:buSzPts val="1300"/>
              <a:buChar char="-"/>
            </a:pPr>
            <a:r>
              <a:rPr i="1" lang="en"/>
              <a:t>Roth v. United States </a:t>
            </a:r>
            <a:r>
              <a:rPr lang="en"/>
              <a:t>(1957) and </a:t>
            </a:r>
            <a:r>
              <a:rPr i="1" lang="en"/>
              <a:t>Miller v. California </a:t>
            </a:r>
            <a:r>
              <a:rPr lang="en"/>
              <a:t>(1973) established a definition and test for “obscenity.” </a:t>
            </a:r>
            <a:endParaRPr/>
          </a:p>
          <a:p>
            <a:pPr indent="-311150" lvl="0" marL="457200" rtl="0" algn="l">
              <a:spcBef>
                <a:spcPts val="1000"/>
              </a:spcBef>
              <a:spcAft>
                <a:spcPts val="0"/>
              </a:spcAft>
              <a:buSzPts val="1300"/>
              <a:buChar char="-"/>
            </a:pPr>
            <a:r>
              <a:rPr i="1" lang="en"/>
              <a:t>Slaughterhouse Five </a:t>
            </a:r>
            <a:r>
              <a:rPr lang="en"/>
              <a:t>is among several books banned in Island Trees High School in New York for being “anti-American, anti-Christian, antisemetic, and just plain filthy.” This led to a divided Supreme Court decision that narrowly stated student First Amendment Rights were violated by the removals. </a:t>
            </a:r>
            <a:endParaRPr/>
          </a:p>
          <a:p>
            <a:pPr indent="-311150" lvl="0" marL="457200" rtl="0" algn="l">
              <a:spcBef>
                <a:spcPts val="1000"/>
              </a:spcBef>
              <a:spcAft>
                <a:spcPts val="1000"/>
              </a:spcAft>
              <a:buSzPts val="1300"/>
              <a:buChar char="-"/>
            </a:pPr>
            <a:r>
              <a:rPr lang="en"/>
              <a:t>The first Banned Books Week was held in 1982. </a:t>
            </a:r>
            <a:endParaRPr/>
          </a:p>
        </p:txBody>
      </p:sp>
      <p:pic>
        <p:nvPicPr>
          <p:cNvPr id="163" name="Google Shape;163;p18"/>
          <p:cNvPicPr preferRelativeResize="0"/>
          <p:nvPr/>
        </p:nvPicPr>
        <p:blipFill>
          <a:blip r:embed="rId3">
            <a:alphaModFix/>
          </a:blip>
          <a:stretch>
            <a:fillRect/>
          </a:stretch>
        </p:blipFill>
        <p:spPr>
          <a:xfrm>
            <a:off x="4943950" y="1156575"/>
            <a:ext cx="3419500" cy="3419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9"/>
          <p:cNvSpPr txBox="1"/>
          <p:nvPr>
            <p:ph type="title"/>
          </p:nvPr>
        </p:nvSpPr>
        <p:spPr>
          <a:xfrm>
            <a:off x="819150" y="464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 Short History of American Book Bans</a:t>
            </a:r>
            <a:endParaRPr/>
          </a:p>
        </p:txBody>
      </p:sp>
      <p:sp>
        <p:nvSpPr>
          <p:cNvPr id="169" name="Google Shape;169;p19"/>
          <p:cNvSpPr txBox="1"/>
          <p:nvPr>
            <p:ph idx="1" type="body"/>
          </p:nvPr>
        </p:nvSpPr>
        <p:spPr>
          <a:xfrm>
            <a:off x="593675" y="1187400"/>
            <a:ext cx="4014300" cy="3483600"/>
          </a:xfrm>
          <a:prstGeom prst="rect">
            <a:avLst/>
          </a:prstGeom>
        </p:spPr>
        <p:txBody>
          <a:bodyPr anchorCtr="0" anchor="t" bIns="91425" lIns="91425" spcFirstLastPara="1" rIns="91425" wrap="square" tIns="91425">
            <a:normAutofit fontScale="92500" lnSpcReduction="10000"/>
          </a:bodyPr>
          <a:lstStyle/>
          <a:p>
            <a:pPr indent="-304958" lvl="0" marL="457200" rtl="0" algn="l">
              <a:spcBef>
                <a:spcPts val="0"/>
              </a:spcBef>
              <a:spcAft>
                <a:spcPts val="0"/>
              </a:spcAft>
              <a:buSzPct val="100000"/>
              <a:buChar char="-"/>
            </a:pPr>
            <a:r>
              <a:rPr lang="en"/>
              <a:t>In 1991, </a:t>
            </a:r>
            <a:r>
              <a:rPr i="1" lang="en"/>
              <a:t>Daddy’s Roommate </a:t>
            </a:r>
            <a:r>
              <a:rPr lang="en"/>
              <a:t>was one of the first books written for children depicting LGBTQ+ people positively. It was challenged and banned in public and school libraries nationwide. </a:t>
            </a:r>
            <a:endParaRPr/>
          </a:p>
          <a:p>
            <a:pPr indent="-304958" lvl="0" marL="457200" rtl="0" algn="l">
              <a:spcBef>
                <a:spcPts val="1000"/>
              </a:spcBef>
              <a:spcAft>
                <a:spcPts val="0"/>
              </a:spcAft>
              <a:buSzPct val="100000"/>
              <a:buChar char="-"/>
            </a:pPr>
            <a:r>
              <a:rPr lang="en"/>
              <a:t>The publication of </a:t>
            </a:r>
            <a:r>
              <a:rPr i="1" lang="en"/>
              <a:t>Harry Potter </a:t>
            </a:r>
            <a:r>
              <a:rPr lang="en"/>
              <a:t>in 1997 led to challenges and bans over its depiction of themes related to the occult, satanism, and anti-family messaging.</a:t>
            </a:r>
            <a:endParaRPr/>
          </a:p>
          <a:p>
            <a:pPr indent="-304958" lvl="0" marL="457200" rtl="0" algn="l">
              <a:spcBef>
                <a:spcPts val="1000"/>
              </a:spcBef>
              <a:spcAft>
                <a:spcPts val="0"/>
              </a:spcAft>
              <a:buSzPct val="100000"/>
              <a:buChar char="-"/>
            </a:pPr>
            <a:r>
              <a:rPr i="1" lang="en"/>
              <a:t>The Absolutely True Diary of a Part-Time Indian </a:t>
            </a:r>
            <a:r>
              <a:rPr lang="en"/>
              <a:t>launched a rise in book bans upon publication in 2007. Complaints included its use of profanity, as well as its depictions of sexual situations, poverty, bullying, and alcoholism. </a:t>
            </a:r>
            <a:r>
              <a:rPr lang="en"/>
              <a:t> </a:t>
            </a:r>
            <a:endParaRPr/>
          </a:p>
          <a:p>
            <a:pPr indent="-304958" lvl="0" marL="457200" rtl="0" algn="l">
              <a:spcBef>
                <a:spcPts val="1000"/>
              </a:spcBef>
              <a:spcAft>
                <a:spcPts val="1000"/>
              </a:spcAft>
              <a:buSzPct val="100000"/>
              <a:buChar char="-"/>
            </a:pPr>
            <a:r>
              <a:rPr lang="en"/>
              <a:t>The late 2000s and early 2010s also included a rise in challenges to comics as the format grew in popularity.</a:t>
            </a:r>
            <a:endParaRPr/>
          </a:p>
        </p:txBody>
      </p:sp>
      <p:pic>
        <p:nvPicPr>
          <p:cNvPr id="170" name="Google Shape;170;p19"/>
          <p:cNvPicPr preferRelativeResize="0"/>
          <p:nvPr/>
        </p:nvPicPr>
        <p:blipFill>
          <a:blip r:embed="rId3">
            <a:alphaModFix/>
          </a:blip>
          <a:stretch>
            <a:fillRect/>
          </a:stretch>
        </p:blipFill>
        <p:spPr>
          <a:xfrm>
            <a:off x="5025700" y="1227150"/>
            <a:ext cx="1786426" cy="2401100"/>
          </a:xfrm>
          <a:prstGeom prst="rect">
            <a:avLst/>
          </a:prstGeom>
          <a:noFill/>
          <a:ln>
            <a:noFill/>
          </a:ln>
        </p:spPr>
      </p:pic>
      <p:pic>
        <p:nvPicPr>
          <p:cNvPr id="171" name="Google Shape;171;p19"/>
          <p:cNvPicPr preferRelativeResize="0"/>
          <p:nvPr/>
        </p:nvPicPr>
        <p:blipFill>
          <a:blip r:embed="rId4">
            <a:alphaModFix/>
          </a:blip>
          <a:stretch>
            <a:fillRect/>
          </a:stretch>
        </p:blipFill>
        <p:spPr>
          <a:xfrm>
            <a:off x="6932850" y="2235172"/>
            <a:ext cx="1632050" cy="2099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0"/>
          <p:cNvSpPr txBox="1"/>
          <p:nvPr>
            <p:ph type="title"/>
          </p:nvPr>
        </p:nvSpPr>
        <p:spPr>
          <a:xfrm>
            <a:off x="819150" y="4646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 Short History of American Book Bans</a:t>
            </a:r>
            <a:endParaRPr/>
          </a:p>
        </p:txBody>
      </p:sp>
      <p:sp>
        <p:nvSpPr>
          <p:cNvPr id="177" name="Google Shape;177;p20"/>
          <p:cNvSpPr txBox="1"/>
          <p:nvPr>
            <p:ph idx="1" type="body"/>
          </p:nvPr>
        </p:nvSpPr>
        <p:spPr>
          <a:xfrm>
            <a:off x="593675" y="1339800"/>
            <a:ext cx="4212300" cy="3012300"/>
          </a:xfrm>
          <a:prstGeom prst="rect">
            <a:avLst/>
          </a:prstGeom>
        </p:spPr>
        <p:txBody>
          <a:bodyPr anchorCtr="0" anchor="t" bIns="91425" lIns="91425" spcFirstLastPara="1" rIns="91425" wrap="square" tIns="91425">
            <a:normAutofit fontScale="92500" lnSpcReduction="20000"/>
          </a:bodyPr>
          <a:lstStyle/>
          <a:p>
            <a:pPr indent="-304958" lvl="0" marL="457200" rtl="0" algn="l">
              <a:spcBef>
                <a:spcPts val="0"/>
              </a:spcBef>
              <a:spcAft>
                <a:spcPts val="0"/>
              </a:spcAft>
              <a:buSzPct val="100000"/>
              <a:buChar char="-"/>
            </a:pPr>
            <a:r>
              <a:rPr lang="en"/>
              <a:t>Chicago Public Schools attempted to ban </a:t>
            </a:r>
            <a:r>
              <a:rPr i="1" lang="en"/>
              <a:t>Persepolis </a:t>
            </a:r>
            <a:r>
              <a:rPr lang="en"/>
              <a:t>by Marjane Satrapi in 2013 but there was intense backlash. The book was pulled only from middle schools. </a:t>
            </a:r>
            <a:endParaRPr/>
          </a:p>
          <a:p>
            <a:pPr indent="-304958" lvl="0" marL="457200" rtl="0" algn="l">
              <a:spcBef>
                <a:spcPts val="1000"/>
              </a:spcBef>
              <a:spcAft>
                <a:spcPts val="0"/>
              </a:spcAft>
              <a:buSzPct val="100000"/>
              <a:buChar char="-"/>
            </a:pPr>
            <a:r>
              <a:rPr lang="en"/>
              <a:t>The 2020s saw a rise in book bans following COVID-19 and the election. The first books were targeted in public schools, but that has led to book bans in public libraries, too. </a:t>
            </a:r>
            <a:endParaRPr/>
          </a:p>
          <a:p>
            <a:pPr indent="-304958" lvl="0" marL="457200" rtl="0" algn="l">
              <a:spcBef>
                <a:spcPts val="1000"/>
              </a:spcBef>
              <a:spcAft>
                <a:spcPts val="0"/>
              </a:spcAft>
              <a:buSzPct val="100000"/>
              <a:buChar char="-"/>
            </a:pPr>
            <a:r>
              <a:rPr lang="en"/>
              <a:t>Book challenges and bans have increased year after year, starting in 2020. </a:t>
            </a:r>
            <a:endParaRPr/>
          </a:p>
          <a:p>
            <a:pPr indent="-304958" lvl="0" marL="457200" rtl="0" algn="l">
              <a:spcBef>
                <a:spcPts val="1000"/>
              </a:spcBef>
              <a:spcAft>
                <a:spcPts val="1000"/>
              </a:spcAft>
              <a:buSzPct val="100000"/>
              <a:buChar char="-"/>
            </a:pPr>
            <a:r>
              <a:rPr lang="en"/>
              <a:t>Censorship of materials in the 2020s has used every tactic from outright ban to opt-in forms, relocation of materials, and blanket bans that target not individual titles but on themes and messages within any book. </a:t>
            </a:r>
            <a:endParaRPr/>
          </a:p>
        </p:txBody>
      </p:sp>
      <p:pic>
        <p:nvPicPr>
          <p:cNvPr id="178" name="Google Shape;178;p20"/>
          <p:cNvPicPr preferRelativeResize="0"/>
          <p:nvPr/>
        </p:nvPicPr>
        <p:blipFill>
          <a:blip r:embed="rId3">
            <a:alphaModFix/>
          </a:blip>
          <a:stretch>
            <a:fillRect/>
          </a:stretch>
        </p:blipFill>
        <p:spPr>
          <a:xfrm>
            <a:off x="4805975" y="1419200"/>
            <a:ext cx="4033224" cy="269020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1"/>
          <p:cNvSpPr txBox="1"/>
          <p:nvPr>
            <p:ph type="title"/>
          </p:nvPr>
        </p:nvSpPr>
        <p:spPr>
          <a:xfrm>
            <a:off x="819150" y="540800"/>
            <a:ext cx="7505700" cy="954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Comics As Ban Targets</a:t>
            </a:r>
            <a:endParaRPr/>
          </a:p>
        </p:txBody>
      </p:sp>
      <p:sp>
        <p:nvSpPr>
          <p:cNvPr id="184" name="Google Shape;184;p21"/>
          <p:cNvSpPr txBox="1"/>
          <p:nvPr>
            <p:ph idx="1" type="body"/>
          </p:nvPr>
        </p:nvSpPr>
        <p:spPr>
          <a:xfrm>
            <a:off x="566450" y="1165650"/>
            <a:ext cx="4408500" cy="3571800"/>
          </a:xfrm>
          <a:prstGeom prst="rect">
            <a:avLst/>
          </a:prstGeom>
        </p:spPr>
        <p:txBody>
          <a:bodyPr anchorCtr="0" anchor="t" bIns="91425" lIns="91425" spcFirstLastPara="1" rIns="91425" wrap="square" tIns="91425">
            <a:normAutofit fontScale="85000" lnSpcReduction="10000"/>
          </a:bodyPr>
          <a:lstStyle/>
          <a:p>
            <a:pPr indent="-298767" lvl="0" marL="457200" rtl="0" algn="l">
              <a:spcBef>
                <a:spcPts val="0"/>
              </a:spcBef>
              <a:spcAft>
                <a:spcPts val="0"/>
              </a:spcAft>
              <a:buSzPct val="100000"/>
              <a:buChar char="-"/>
            </a:pPr>
            <a:r>
              <a:rPr lang="en"/>
              <a:t>Since their development and growth, comics have been popular targets for challenges and bans. </a:t>
            </a:r>
            <a:endParaRPr/>
          </a:p>
          <a:p>
            <a:pPr indent="-298767" lvl="0" marL="457200" rtl="0" algn="l">
              <a:spcBef>
                <a:spcPts val="1000"/>
              </a:spcBef>
              <a:spcAft>
                <a:spcPts val="0"/>
              </a:spcAft>
              <a:buSzPct val="100000"/>
              <a:buChar char="-"/>
            </a:pPr>
            <a:r>
              <a:rPr lang="en"/>
              <a:t>Comics were linked to juvenile delinquency in the 1950s through the work of Fredric Wertham, a doctor of psychiatry and author in his book </a:t>
            </a:r>
            <a:r>
              <a:rPr i="1" lang="en"/>
              <a:t>Seduction of the Innocent</a:t>
            </a:r>
            <a:r>
              <a:rPr lang="en"/>
              <a:t>. The sensationalized book led to fear and panic and the push to regulate and censor comics. Wertham’s book and assertions </a:t>
            </a:r>
            <a:r>
              <a:rPr lang="en"/>
              <a:t>have been</a:t>
            </a:r>
            <a:r>
              <a:rPr lang="en"/>
              <a:t> debunked several times since. </a:t>
            </a:r>
            <a:endParaRPr/>
          </a:p>
          <a:p>
            <a:pPr indent="-298767" lvl="0" marL="457200" rtl="0" algn="l">
              <a:spcBef>
                <a:spcPts val="1000"/>
              </a:spcBef>
              <a:spcAft>
                <a:spcPts val="0"/>
              </a:spcAft>
              <a:buSzPct val="100000"/>
              <a:buChar char="-"/>
            </a:pPr>
            <a:r>
              <a:rPr lang="en"/>
              <a:t>Because of how targeted comics have been, there is an entire organization dedicated to protecting them from censorship. The Comic Book Defense Fund was established in 1986. </a:t>
            </a:r>
            <a:endParaRPr/>
          </a:p>
          <a:p>
            <a:pPr indent="-298767" lvl="0" marL="457200" rtl="0" algn="l">
              <a:spcBef>
                <a:spcPts val="1000"/>
              </a:spcBef>
              <a:spcAft>
                <a:spcPts val="0"/>
              </a:spcAft>
              <a:buSzPct val="100000"/>
              <a:buChar char="-"/>
            </a:pPr>
            <a:r>
              <a:rPr lang="en"/>
              <a:t>As comics collections in libraries grew in the 2000s and 2010s, they became targets for challenges and bans. </a:t>
            </a:r>
            <a:endParaRPr/>
          </a:p>
          <a:p>
            <a:pPr indent="-298767" lvl="0" marL="457200" rtl="0" algn="l">
              <a:spcBef>
                <a:spcPts val="1000"/>
              </a:spcBef>
              <a:spcAft>
                <a:spcPts val="1000"/>
              </a:spcAft>
              <a:buSzPct val="100000"/>
              <a:buChar char="-"/>
            </a:pPr>
            <a:r>
              <a:rPr lang="en"/>
              <a:t>Comics are among the most banned books in the 2020s. The visual format can be surprising for those unfamiliar with it and those images are easy to pull out of context. </a:t>
            </a:r>
            <a:endParaRPr/>
          </a:p>
        </p:txBody>
      </p:sp>
      <p:pic>
        <p:nvPicPr>
          <p:cNvPr id="185" name="Google Shape;185;p21"/>
          <p:cNvPicPr preferRelativeResize="0"/>
          <p:nvPr/>
        </p:nvPicPr>
        <p:blipFill>
          <a:blip r:embed="rId3">
            <a:alphaModFix/>
          </a:blip>
          <a:stretch>
            <a:fillRect/>
          </a:stretch>
        </p:blipFill>
        <p:spPr>
          <a:xfrm>
            <a:off x="5220563" y="2258388"/>
            <a:ext cx="1517700" cy="2202002"/>
          </a:xfrm>
          <a:prstGeom prst="rect">
            <a:avLst/>
          </a:prstGeom>
          <a:noFill/>
          <a:ln>
            <a:noFill/>
          </a:ln>
        </p:spPr>
      </p:pic>
      <p:pic>
        <p:nvPicPr>
          <p:cNvPr id="186" name="Google Shape;186;p21"/>
          <p:cNvPicPr preferRelativeResize="0"/>
          <p:nvPr/>
        </p:nvPicPr>
        <p:blipFill>
          <a:blip r:embed="rId4">
            <a:alphaModFix/>
          </a:blip>
          <a:stretch>
            <a:fillRect/>
          </a:stretch>
        </p:blipFill>
        <p:spPr>
          <a:xfrm>
            <a:off x="6084465" y="1495400"/>
            <a:ext cx="1450510" cy="2207576"/>
          </a:xfrm>
          <a:prstGeom prst="rect">
            <a:avLst/>
          </a:prstGeom>
          <a:noFill/>
          <a:ln>
            <a:noFill/>
          </a:ln>
        </p:spPr>
      </p:pic>
      <p:pic>
        <p:nvPicPr>
          <p:cNvPr id="187" name="Google Shape;187;p21"/>
          <p:cNvPicPr preferRelativeResize="0"/>
          <p:nvPr/>
        </p:nvPicPr>
        <p:blipFill>
          <a:blip r:embed="rId5">
            <a:alphaModFix/>
          </a:blip>
          <a:stretch>
            <a:fillRect/>
          </a:stretch>
        </p:blipFill>
        <p:spPr>
          <a:xfrm>
            <a:off x="7085920" y="609125"/>
            <a:ext cx="1517700" cy="22075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