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Montserrat SemiBold"/>
      <p:regular r:id="rId18"/>
      <p:bold r:id="rId19"/>
      <p:italic r:id="rId20"/>
      <p:boldItalic r:id="rId21"/>
    </p:embeddedFont>
    <p:embeddedFont>
      <p:font typeface="Nunito"/>
      <p:regular r:id="rId22"/>
      <p:bold r:id="rId23"/>
      <p:italic r:id="rId24"/>
      <p:boldItalic r:id="rId25"/>
    </p:embeddedFont>
    <p:embeddedFont>
      <p:font typeface="Montserrat Light"/>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SemiBold-italic.fntdata"/><Relationship Id="rId22" Type="http://schemas.openxmlformats.org/officeDocument/2006/relationships/font" Target="fonts/Nunito-regular.fntdata"/><Relationship Id="rId21" Type="http://schemas.openxmlformats.org/officeDocument/2006/relationships/font" Target="fonts/MontserratSemiBold-boldItalic.fntdata"/><Relationship Id="rId24" Type="http://schemas.openxmlformats.org/officeDocument/2006/relationships/font" Target="fonts/Nunito-italic.fntdata"/><Relationship Id="rId23" Type="http://schemas.openxmlformats.org/officeDocument/2006/relationships/font" Target="fonts/Nuni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MontserratLight-regular.fntdata"/><Relationship Id="rId25" Type="http://schemas.openxmlformats.org/officeDocument/2006/relationships/font" Target="fonts/Nunito-boldItalic.fntdata"/><Relationship Id="rId28" Type="http://schemas.openxmlformats.org/officeDocument/2006/relationships/font" Target="fonts/MontserratLight-italic.fntdata"/><Relationship Id="rId27" Type="http://schemas.openxmlformats.org/officeDocument/2006/relationships/font" Target="fonts/MontserratLight-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MontserratLight-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MontserratSemiBold-bold.fntdata"/><Relationship Id="rId18" Type="http://schemas.openxmlformats.org/officeDocument/2006/relationships/font" Target="fonts/Montserrat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la.org/advocacy/intfreedom/censorship/faq" TargetMode="External"/><Relationship Id="rId3" Type="http://schemas.openxmlformats.org/officeDocument/2006/relationships/hyperlink" Target="https://www.ala.org/advocacy/intfreedom/freedomreadstatement"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f24ceb8bd9_0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2f24ceb8bd9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 general flowchart. It might not work this way in every library. Feel free to adapt and add/remove what may or may not apply in your own institution.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different activities under each are most likely going to be unfamiliar to students. Take a few minutes to explain what each means, providing examples in your own library or own experience. Again, feel free to delete or skip over the things that are not standard in your particular case. We know sometimes in small libraries, one or two people are doing all of these things!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f24ceb8bd9_0_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f24ceb8bd9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is the case with all of these slides, add or modify as appropriate. If you have a particularly chatty group, you could ask attendees what other things they can think of--you can emphasize that they will learn plenty more over the course of the program, too.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2f24ceb8bd9_0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2f24ceb8bd9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slide is totally optional but available because it’s interesting and adds to the richness of what libraries are and what they do.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Note that public school libraries are also taxpayer funded.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f24ceb8bd9_0_1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2f24ceb8bd9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Encourage students to share a word or two to get them engaged in the slideshow.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from unsplash, free to use.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f24ceb8bd9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2f24ceb8bd9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Public and school libraries are:</a:t>
            </a:r>
            <a:endParaRPr/>
          </a:p>
          <a:p>
            <a:pPr indent="-323850" lvl="0" marL="457200" rtl="0" algn="l">
              <a:spcBef>
                <a:spcPts val="0"/>
              </a:spcBef>
              <a:spcAft>
                <a:spcPts val="0"/>
              </a:spcAft>
              <a:buClr>
                <a:srgbClr val="064981"/>
              </a:buClr>
              <a:buSzPts val="1500"/>
              <a:buFont typeface="Montserrat Light"/>
              <a:buChar char="-"/>
            </a:pPr>
            <a:r>
              <a:rPr lang="en" sz="1500">
                <a:solidFill>
                  <a:srgbClr val="064981"/>
                </a:solidFill>
                <a:latin typeface="Montserrat Light"/>
                <a:ea typeface="Montserrat Light"/>
                <a:cs typeface="Montserrat Light"/>
                <a:sym typeface="Montserrat Light"/>
              </a:rPr>
              <a:t>Taxpayer Institutions, meaning that taxes we pay go toward their upkeep and growth. </a:t>
            </a:r>
            <a:endParaRPr sz="1500">
              <a:solidFill>
                <a:srgbClr val="064981"/>
              </a:solidFill>
              <a:latin typeface="Montserrat Light"/>
              <a:ea typeface="Montserrat Light"/>
              <a:cs typeface="Montserrat Light"/>
              <a:sym typeface="Montserrat Light"/>
            </a:endParaRPr>
          </a:p>
          <a:p>
            <a:pPr indent="-323850" lvl="0" marL="457200" rtl="0" algn="l">
              <a:spcBef>
                <a:spcPts val="0"/>
              </a:spcBef>
              <a:spcAft>
                <a:spcPts val="0"/>
              </a:spcAft>
              <a:buClr>
                <a:srgbClr val="064981"/>
              </a:buClr>
              <a:buSzPts val="1500"/>
              <a:buFont typeface="Montserrat Light"/>
              <a:buChar char="-"/>
            </a:pPr>
            <a:r>
              <a:rPr lang="en" sz="1500">
                <a:solidFill>
                  <a:srgbClr val="064981"/>
                </a:solidFill>
                <a:latin typeface="Montserrat Light"/>
                <a:ea typeface="Montserrat Light"/>
                <a:cs typeface="Montserrat Light"/>
                <a:sym typeface="Montserrat Light"/>
              </a:rPr>
              <a:t>Library Boards, School Administration, and School Boards play a role in making decisions about library policies. </a:t>
            </a:r>
            <a:endParaRPr sz="1500">
              <a:solidFill>
                <a:srgbClr val="064981"/>
              </a:solidFill>
              <a:latin typeface="Montserrat Light"/>
              <a:ea typeface="Montserrat Light"/>
              <a:cs typeface="Montserrat Light"/>
              <a:sym typeface="Montserrat Light"/>
            </a:endParaRPr>
          </a:p>
          <a:p>
            <a:pPr indent="-323850" lvl="0" marL="457200" rtl="0" algn="l">
              <a:spcBef>
                <a:spcPts val="0"/>
              </a:spcBef>
              <a:spcAft>
                <a:spcPts val="0"/>
              </a:spcAft>
              <a:buClr>
                <a:srgbClr val="064981"/>
              </a:buClr>
              <a:buSzPts val="1500"/>
              <a:buFont typeface="Montserrat Light"/>
              <a:buChar char="-"/>
            </a:pPr>
            <a:r>
              <a:rPr lang="en" sz="1500">
                <a:solidFill>
                  <a:srgbClr val="064981"/>
                </a:solidFill>
                <a:latin typeface="Montserrat Light"/>
                <a:ea typeface="Montserrat Light"/>
                <a:cs typeface="Montserrat Light"/>
                <a:sym typeface="Montserrat Light"/>
              </a:rPr>
              <a:t>In rare cases, city government oversees public libraries. </a:t>
            </a:r>
            <a:endParaRPr sz="1500">
              <a:solidFill>
                <a:srgbClr val="064981"/>
              </a:solidFill>
              <a:latin typeface="Montserrat Light"/>
              <a:ea typeface="Montserrat Light"/>
              <a:cs typeface="Montserrat Light"/>
              <a:sym typeface="Montserrat Light"/>
            </a:endParaRPr>
          </a:p>
          <a:p>
            <a:pPr indent="-323850" lvl="0" marL="457200" rtl="0" algn="l">
              <a:spcBef>
                <a:spcPts val="0"/>
              </a:spcBef>
              <a:spcAft>
                <a:spcPts val="0"/>
              </a:spcAft>
              <a:buClr>
                <a:srgbClr val="064981"/>
              </a:buClr>
              <a:buSzPts val="1500"/>
              <a:buFont typeface="Montserrat Light"/>
              <a:buChar char="-"/>
            </a:pPr>
            <a:r>
              <a:rPr lang="en" sz="1500">
                <a:solidFill>
                  <a:srgbClr val="064981"/>
                </a:solidFill>
                <a:latin typeface="Montserrat Light"/>
                <a:ea typeface="Montserrat Light"/>
                <a:cs typeface="Montserrat Light"/>
                <a:sym typeface="Montserrat Light"/>
              </a:rPr>
              <a:t>School libraries support curriculum, so you’ll see books there both related to the kinds of classes going on and books that meet the recreational needs of students (comics, novels, etc); public libraries serve the community needs, so it has a broader selection of material. </a:t>
            </a:r>
            <a:endParaRPr sz="1500">
              <a:solidFill>
                <a:srgbClr val="064981"/>
              </a:solidFill>
              <a:latin typeface="Montserrat Light"/>
              <a:ea typeface="Montserrat Light"/>
              <a:cs typeface="Montserrat Light"/>
              <a:sym typeface="Montserrat Light"/>
            </a:endParaRPr>
          </a:p>
          <a:p>
            <a:pPr indent="0" lvl="0" marL="0" rtl="0" algn="l">
              <a:spcBef>
                <a:spcPts val="0"/>
              </a:spcBef>
              <a:spcAft>
                <a:spcPts val="0"/>
              </a:spcAft>
              <a:buNone/>
            </a:pPr>
            <a:r>
              <a:t/>
            </a:r>
            <a:endParaRPr sz="1500">
              <a:solidFill>
                <a:srgbClr val="064981"/>
              </a:solidFill>
              <a:latin typeface="Montserrat Light"/>
              <a:ea typeface="Montserrat Light"/>
              <a:cs typeface="Montserrat Light"/>
              <a:sym typeface="Montserrat Light"/>
            </a:endParaRPr>
          </a:p>
          <a:p>
            <a:pPr indent="0" lvl="0" marL="0" rtl="0" algn="l">
              <a:spcBef>
                <a:spcPts val="0"/>
              </a:spcBef>
              <a:spcAft>
                <a:spcPts val="0"/>
              </a:spcAft>
              <a:buNone/>
            </a:pPr>
            <a:r>
              <a:rPr lang="en" sz="1500">
                <a:solidFill>
                  <a:srgbClr val="064981"/>
                </a:solidFill>
                <a:latin typeface="Montserrat Light"/>
                <a:ea typeface="Montserrat Light"/>
                <a:cs typeface="Montserrat Light"/>
                <a:sym typeface="Montserrat Light"/>
              </a:rPr>
              <a:t>Academic libraries: </a:t>
            </a:r>
            <a:endParaRPr sz="1500">
              <a:solidFill>
                <a:srgbClr val="064981"/>
              </a:solidFill>
              <a:latin typeface="Montserrat Light"/>
              <a:ea typeface="Montserrat Light"/>
              <a:cs typeface="Montserrat Light"/>
              <a:sym typeface="Montserrat Light"/>
            </a:endParaRPr>
          </a:p>
          <a:p>
            <a:pPr indent="-323850" lvl="0" marL="457200" rtl="0" algn="l">
              <a:spcBef>
                <a:spcPts val="0"/>
              </a:spcBef>
              <a:spcAft>
                <a:spcPts val="0"/>
              </a:spcAft>
              <a:buClr>
                <a:srgbClr val="064981"/>
              </a:buClr>
              <a:buSzPts val="1500"/>
              <a:buFont typeface="Montserrat Light"/>
              <a:buChar char="-"/>
            </a:pPr>
            <a:r>
              <a:rPr lang="en" sz="1500">
                <a:solidFill>
                  <a:srgbClr val="064981"/>
                </a:solidFill>
                <a:latin typeface="Montserrat Light"/>
                <a:ea typeface="Montserrat Light"/>
                <a:cs typeface="Montserrat Light"/>
                <a:sym typeface="Montserrat Light"/>
              </a:rPr>
              <a:t>Are attached to colleges and universities. They are supported by tuition. </a:t>
            </a:r>
            <a:endParaRPr sz="1500">
              <a:solidFill>
                <a:srgbClr val="064981"/>
              </a:solidFill>
              <a:latin typeface="Montserrat Light"/>
              <a:ea typeface="Montserrat Light"/>
              <a:cs typeface="Montserrat Light"/>
              <a:sym typeface="Montserrat Light"/>
            </a:endParaRPr>
          </a:p>
          <a:p>
            <a:pPr indent="-323850" lvl="0" marL="457200" rtl="0" algn="l">
              <a:spcBef>
                <a:spcPts val="0"/>
              </a:spcBef>
              <a:spcAft>
                <a:spcPts val="0"/>
              </a:spcAft>
              <a:buClr>
                <a:srgbClr val="064981"/>
              </a:buClr>
              <a:buSzPts val="1500"/>
              <a:buFont typeface="Montserrat Light"/>
              <a:buChar char="-"/>
            </a:pPr>
            <a:r>
              <a:rPr lang="en" sz="1500">
                <a:solidFill>
                  <a:srgbClr val="064981"/>
                </a:solidFill>
                <a:latin typeface="Montserrat Light"/>
                <a:ea typeface="Montserrat Light"/>
                <a:cs typeface="Montserrat Light"/>
                <a:sym typeface="Montserrat Light"/>
              </a:rPr>
              <a:t>Are generally governed by school administration. </a:t>
            </a:r>
            <a:endParaRPr sz="1500">
              <a:solidFill>
                <a:srgbClr val="064981"/>
              </a:solidFill>
              <a:latin typeface="Montserrat Light"/>
              <a:ea typeface="Montserrat Light"/>
              <a:cs typeface="Montserrat Light"/>
              <a:sym typeface="Montserrat Light"/>
            </a:endParaRPr>
          </a:p>
          <a:p>
            <a:pPr indent="-323850" lvl="0" marL="457200" rtl="0" algn="l">
              <a:spcBef>
                <a:spcPts val="0"/>
              </a:spcBef>
              <a:spcAft>
                <a:spcPts val="0"/>
              </a:spcAft>
              <a:buClr>
                <a:srgbClr val="064981"/>
              </a:buClr>
              <a:buSzPts val="1500"/>
              <a:buFont typeface="Montserrat Light"/>
              <a:buChar char="-"/>
            </a:pPr>
            <a:r>
              <a:rPr lang="en" sz="1500">
                <a:solidFill>
                  <a:srgbClr val="064981"/>
                </a:solidFill>
                <a:latin typeface="Montserrat Light"/>
                <a:ea typeface="Montserrat Light"/>
                <a:cs typeface="Montserrat Light"/>
                <a:sym typeface="Montserrat Light"/>
              </a:rPr>
              <a:t>Collections support the subjects and topics covered by the school. There are also libraries and collections that might be of specific interest or topic related to the school–big universities, for example, may have several libraries and each has a different focus. </a:t>
            </a:r>
            <a:endParaRPr sz="1500">
              <a:solidFill>
                <a:srgbClr val="064981"/>
              </a:solidFill>
              <a:latin typeface="Montserrat Light"/>
              <a:ea typeface="Montserrat Light"/>
              <a:cs typeface="Montserrat Light"/>
              <a:sym typeface="Montserrat Light"/>
            </a:endParaRPr>
          </a:p>
          <a:p>
            <a:pPr indent="-323850" lvl="0" marL="457200" rtl="0" algn="l">
              <a:spcBef>
                <a:spcPts val="0"/>
              </a:spcBef>
              <a:spcAft>
                <a:spcPts val="0"/>
              </a:spcAft>
              <a:buClr>
                <a:srgbClr val="064981"/>
              </a:buClr>
              <a:buSzPts val="1500"/>
              <a:buFont typeface="Montserrat Light"/>
              <a:buChar char="-"/>
            </a:pPr>
            <a:r>
              <a:rPr lang="en" sz="1500">
                <a:solidFill>
                  <a:srgbClr val="064981"/>
                </a:solidFill>
                <a:latin typeface="Montserrat Light"/>
                <a:ea typeface="Montserrat Light"/>
                <a:cs typeface="Montserrat Light"/>
                <a:sym typeface="Montserrat Light"/>
              </a:rPr>
              <a:t>Some academic libraries are open to the public and/or ask people to register for a special library card to use or borrow material. </a:t>
            </a:r>
            <a:endParaRPr sz="1500">
              <a:solidFill>
                <a:srgbClr val="064981"/>
              </a:solidFill>
              <a:latin typeface="Montserrat Light"/>
              <a:ea typeface="Montserrat Light"/>
              <a:cs typeface="Montserrat Light"/>
              <a:sym typeface="Montserrat Light"/>
            </a:endParaRPr>
          </a:p>
          <a:p>
            <a:pPr indent="0" lvl="0" marL="0" rtl="0" algn="l">
              <a:spcBef>
                <a:spcPts val="0"/>
              </a:spcBef>
              <a:spcAft>
                <a:spcPts val="0"/>
              </a:spcAft>
              <a:buNone/>
            </a:pPr>
            <a:r>
              <a:t/>
            </a:r>
            <a:endParaRPr sz="1500">
              <a:solidFill>
                <a:srgbClr val="064981"/>
              </a:solidFill>
              <a:latin typeface="Montserrat Light"/>
              <a:ea typeface="Montserrat Light"/>
              <a:cs typeface="Montserrat Light"/>
              <a:sym typeface="Montserrat Light"/>
            </a:endParaRPr>
          </a:p>
          <a:p>
            <a:pPr indent="0" lvl="0" marL="0" rtl="0" algn="l">
              <a:spcBef>
                <a:spcPts val="0"/>
              </a:spcBef>
              <a:spcAft>
                <a:spcPts val="0"/>
              </a:spcAft>
              <a:buNone/>
            </a:pPr>
            <a:r>
              <a:rPr lang="en" sz="1500">
                <a:solidFill>
                  <a:srgbClr val="064981"/>
                </a:solidFill>
                <a:latin typeface="Montserrat Light"/>
                <a:ea typeface="Montserrat Light"/>
                <a:cs typeface="Montserrat Light"/>
                <a:sym typeface="Montserrat Light"/>
              </a:rPr>
              <a:t>Special libraries:</a:t>
            </a:r>
            <a:endParaRPr sz="1500">
              <a:solidFill>
                <a:srgbClr val="064981"/>
              </a:solidFill>
              <a:latin typeface="Montserrat Light"/>
              <a:ea typeface="Montserrat Light"/>
              <a:cs typeface="Montserrat Light"/>
              <a:sym typeface="Montserrat Light"/>
            </a:endParaRPr>
          </a:p>
          <a:p>
            <a:pPr indent="-323850" lvl="0" marL="457200" rtl="0" algn="l">
              <a:spcBef>
                <a:spcPts val="0"/>
              </a:spcBef>
              <a:spcAft>
                <a:spcPts val="0"/>
              </a:spcAft>
              <a:buClr>
                <a:srgbClr val="064981"/>
              </a:buClr>
              <a:buSzPts val="1500"/>
              <a:buFont typeface="Montserrat Light"/>
              <a:buChar char="-"/>
            </a:pPr>
            <a:r>
              <a:rPr lang="en" sz="1500">
                <a:solidFill>
                  <a:srgbClr val="064981"/>
                </a:solidFill>
                <a:latin typeface="Montserrat Light"/>
                <a:ea typeface="Montserrat Light"/>
                <a:cs typeface="Montserrat Light"/>
                <a:sym typeface="Montserrat Light"/>
              </a:rPr>
              <a:t>These are the libraries you might find in places like hospitals or law offices. They serve a very specific need and are privately funded by those organizations. They are usually not available to the general public. </a:t>
            </a:r>
            <a:endParaRPr sz="1500">
              <a:solidFill>
                <a:srgbClr val="064981"/>
              </a:solidFill>
              <a:latin typeface="Montserrat Light"/>
              <a:ea typeface="Montserrat Light"/>
              <a:cs typeface="Montserrat Light"/>
              <a:sym typeface="Montserrat Ligh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f24ceb8bd9_0_1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2f24ceb8bd9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Subscription libraries required members to register and pay a fee to access materials. Public libraries turned the idea on its head by opening up their collections to everyone who’d like to use them and they were funded by tax money.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f24ceb8bd9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f24ceb8bd9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Services and offerings differ depending on the library’s location, size, and budget, of course.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f24ceb8bd9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f24ceb8bd9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Offer a short opportunity for student input here with the following questions--What does the First Amendment mean to you? How does it apply to libraries? </a:t>
            </a:r>
            <a:endParaRPr/>
          </a:p>
          <a:p>
            <a:pPr indent="0" lvl="0" marL="0" rtl="0" algn="l">
              <a:spcBef>
                <a:spcPts val="0"/>
              </a:spcBef>
              <a:spcAft>
                <a:spcPts val="0"/>
              </a:spcAft>
              <a:buNone/>
            </a:pPr>
            <a:r>
              <a:rPr lang="en"/>
              <a:t>Mention that the library’s bill of rights (next slide) is based on the US bill of rights, and that the library as a democratic institution is meant to uphold and reflect the values and the rights of all.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2f37ccd0a0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2f37ccd0a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Emphasize the point that while libraries do provide materials from all sides of an issue, one of the foundational truths of libraries is that the information they provide is information and based in fact and research. This is why materials from extreme political persuasions or that are based in conspiracy theory and not research are not collected and accessible in libraries. That does NOT mean that, if asked, library workers would not help someone find materials that meet their need. An example here might be books that are extreme in their anti-vaccine stance and do not provide resources or factual references within them (if someone were to ask for a specific title, the library worker would try to track it down for them from another source).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f37ccd0a07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2f37ccd0a0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Examples of intellectual freedom worth sharing: </a:t>
            </a:r>
            <a:r>
              <a:rPr lang="en" u="sng">
                <a:solidFill>
                  <a:schemeClr val="hlink"/>
                </a:solidFill>
                <a:hlinkClick r:id="rId2"/>
              </a:rPr>
              <a:t>https://www.ala.org/advocacy/intfreedom/censorship/faq</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 might be worth highlighting the propositions that affirm the Freedom to Read: </a:t>
            </a:r>
            <a:r>
              <a:rPr lang="en" u="sng">
                <a:solidFill>
                  <a:schemeClr val="hlink"/>
                </a:solidFill>
                <a:hlinkClick r:id="rId3"/>
              </a:rPr>
              <a:t>https://www.ala.org/advocacy/intfreedom/freedomreadstatement</a:t>
            </a:r>
            <a:r>
              <a:rPr lang="en"/>
              <a:t>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2f3876b1e5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2f3876b1e5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with other slides, adapt as needed. If there are other ways your library finds materials and reviews them, feel free to add.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SzPts val="1300"/>
              <a:buChar char="●"/>
              <a:defRPr/>
            </a:lvl1pPr>
            <a:lvl2pPr indent="-298450" lvl="1" marL="914400" algn="ctr">
              <a:spcBef>
                <a:spcPts val="0"/>
              </a:spcBef>
              <a:spcAft>
                <a:spcPts val="0"/>
              </a:spcAft>
              <a:buSzPts val="1100"/>
              <a:buChar char="○"/>
              <a:defRPr/>
            </a:lvl2pPr>
            <a:lvl3pPr indent="-298450" lvl="2" marL="1371600" algn="ctr">
              <a:spcBef>
                <a:spcPts val="0"/>
              </a:spcBef>
              <a:spcAft>
                <a:spcPts val="0"/>
              </a:spcAft>
              <a:buSzPts val="1100"/>
              <a:buChar char="■"/>
              <a:defRPr/>
            </a:lvl3pPr>
            <a:lvl4pPr indent="-298450" lvl="3" marL="1828800" algn="ctr">
              <a:spcBef>
                <a:spcPts val="0"/>
              </a:spcBef>
              <a:spcAft>
                <a:spcPts val="0"/>
              </a:spcAft>
              <a:buSzPts val="1100"/>
              <a:buChar char="●"/>
              <a:defRPr/>
            </a:lvl4pPr>
            <a:lvl5pPr indent="-298450" lvl="4" marL="2286000" algn="ctr">
              <a:spcBef>
                <a:spcPts val="0"/>
              </a:spcBef>
              <a:spcAft>
                <a:spcPts val="0"/>
              </a:spcAft>
              <a:buSzPts val="1100"/>
              <a:buChar char="○"/>
              <a:defRPr/>
            </a:lvl5pPr>
            <a:lvl6pPr indent="-298450" lvl="5" marL="2743200" algn="ctr">
              <a:spcBef>
                <a:spcPts val="0"/>
              </a:spcBef>
              <a:spcAft>
                <a:spcPts val="0"/>
              </a:spcAft>
              <a:buSzPts val="1100"/>
              <a:buChar char="■"/>
              <a:defRPr/>
            </a:lvl6pPr>
            <a:lvl7pPr indent="-298450" lvl="6" marL="3200400" algn="ctr">
              <a:spcBef>
                <a:spcPts val="0"/>
              </a:spcBef>
              <a:spcAft>
                <a:spcPts val="0"/>
              </a:spcAft>
              <a:buSzPts val="1100"/>
              <a:buChar char="●"/>
              <a:defRPr/>
            </a:lvl7pPr>
            <a:lvl8pPr indent="-298450" lvl="7" marL="3657600" algn="ctr">
              <a:spcBef>
                <a:spcPts val="0"/>
              </a:spcBef>
              <a:spcAft>
                <a:spcPts val="0"/>
              </a:spcAft>
              <a:buSzPts val="1100"/>
              <a:buChar char="○"/>
              <a:defRPr/>
            </a:lvl8pPr>
            <a:lvl9pPr indent="-298450" lvl="8" marL="4114800" algn="ctr">
              <a:spcBef>
                <a:spcPts val="0"/>
              </a:spcBef>
              <a:spcAft>
                <a:spcPts val="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medium.com/everylibrary/the-return-on-investment-from-your-public-library-is-unbelievable-93603caac530" TargetMode="External"/><Relationship Id="rId4" Type="http://schemas.openxmlformats.org/officeDocument/2006/relationships/hyperlink" Target="https://www.library.ca.gov/services/to-libraries/value-of-libraries/reasons/#:~:text=Public%20libraries%20deliver%20a%20positive,economic%20development%20and%20community%20development." TargetMode="External"/><Relationship Id="rId5" Type="http://schemas.openxmlformats.org/officeDocument/2006/relationships/hyperlink" Target="https://www.ala.org/tools/research/librariesmatter/added-value-homes-and-neighborhoods#:~:text=Homes%20within%20%C2%BC%20mile%20of,%C2%BC%20mile%20from%20a%20Librar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dp.la/exhibitions/history-us-public-libraries/beginnings" TargetMode="Externa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ala.org/advocacy/intfreedom/librarybill" TargetMode="Externa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3"/>
          <p:cNvSpPr txBox="1"/>
          <p:nvPr>
            <p:ph type="ctrTitle"/>
          </p:nvPr>
        </p:nvSpPr>
        <p:spPr>
          <a:xfrm>
            <a:off x="1858703" y="1518033"/>
            <a:ext cx="5361300" cy="1448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Libraries 101</a:t>
            </a:r>
            <a:endParaRPr/>
          </a:p>
        </p:txBody>
      </p:sp>
      <p:sp>
        <p:nvSpPr>
          <p:cNvPr id="129" name="Google Shape;129;p13"/>
          <p:cNvSpPr txBox="1"/>
          <p:nvPr>
            <p:ph idx="1" type="subTitle"/>
          </p:nvPr>
        </p:nvSpPr>
        <p:spPr>
          <a:xfrm>
            <a:off x="1858700" y="3108358"/>
            <a:ext cx="5361300" cy="522600"/>
          </a:xfrm>
          <a:prstGeom prst="rect">
            <a:avLst/>
          </a:prstGeom>
        </p:spPr>
        <p:txBody>
          <a:bodyPr anchorCtr="0" anchor="t" bIns="91425" lIns="91425" spcFirstLastPara="1" rIns="91425" wrap="square" tIns="91425">
            <a:normAutofit fontScale="85000" lnSpcReduction="20000"/>
          </a:bodyPr>
          <a:lstStyle/>
          <a:p>
            <a:pPr indent="0" lvl="0" marL="0" rtl="0" algn="ctr">
              <a:spcBef>
                <a:spcPts val="0"/>
              </a:spcBef>
              <a:spcAft>
                <a:spcPts val="0"/>
              </a:spcAft>
              <a:buNone/>
            </a:pPr>
            <a:r>
              <a:rPr lang="en"/>
              <a:t>Why do libraries exist, what do they do, and how did they come to be in America?</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2"/>
          <p:cNvSpPr txBox="1"/>
          <p:nvPr>
            <p:ph type="title"/>
          </p:nvPr>
        </p:nvSpPr>
        <p:spPr>
          <a:xfrm>
            <a:off x="435675" y="388400"/>
            <a:ext cx="83694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Do Books and Other Material Get On Shelves?</a:t>
            </a:r>
            <a:endParaRPr/>
          </a:p>
        </p:txBody>
      </p:sp>
      <p:sp>
        <p:nvSpPr>
          <p:cNvPr id="201" name="Google Shape;201;p22"/>
          <p:cNvSpPr/>
          <p:nvPr/>
        </p:nvSpPr>
        <p:spPr>
          <a:xfrm>
            <a:off x="907281" y="1419201"/>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100"/>
          </a:p>
        </p:txBody>
      </p:sp>
      <p:sp>
        <p:nvSpPr>
          <p:cNvPr id="202" name="Google Shape;202;p22"/>
          <p:cNvSpPr/>
          <p:nvPr/>
        </p:nvSpPr>
        <p:spPr>
          <a:xfrm>
            <a:off x="838850" y="1777739"/>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Materials Budget Allocation</a:t>
            </a:r>
            <a:endParaRPr sz="1100"/>
          </a:p>
        </p:txBody>
      </p:sp>
      <p:sp>
        <p:nvSpPr>
          <p:cNvPr id="203" name="Google Shape;203;p22"/>
          <p:cNvSpPr/>
          <p:nvPr/>
        </p:nvSpPr>
        <p:spPr>
          <a:xfrm>
            <a:off x="838850" y="2341260"/>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Peruse Review Sources</a:t>
            </a:r>
            <a:endParaRPr sz="1100"/>
          </a:p>
        </p:txBody>
      </p:sp>
      <p:sp>
        <p:nvSpPr>
          <p:cNvPr id="204" name="Google Shape;204;p22"/>
          <p:cNvSpPr/>
          <p:nvPr/>
        </p:nvSpPr>
        <p:spPr>
          <a:xfrm>
            <a:off x="838850" y="2654412"/>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Purchase Collection Items</a:t>
            </a:r>
            <a:endParaRPr sz="1100"/>
          </a:p>
        </p:txBody>
      </p:sp>
      <p:sp>
        <p:nvSpPr>
          <p:cNvPr id="205" name="Google Shape;205;p22"/>
          <p:cNvSpPr/>
          <p:nvPr/>
        </p:nvSpPr>
        <p:spPr>
          <a:xfrm>
            <a:off x="838850" y="1470035"/>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1500">
                <a:solidFill>
                  <a:srgbClr val="064981"/>
                </a:solidFill>
                <a:latin typeface="Montserrat SemiBold"/>
                <a:ea typeface="Montserrat SemiBold"/>
                <a:cs typeface="Montserrat SemiBold"/>
                <a:sym typeface="Montserrat SemiBold"/>
              </a:rPr>
              <a:t>Librarians: </a:t>
            </a:r>
            <a:endParaRPr i="1" sz="1100"/>
          </a:p>
        </p:txBody>
      </p:sp>
      <p:sp>
        <p:nvSpPr>
          <p:cNvPr id="206" name="Google Shape;206;p22"/>
          <p:cNvSpPr/>
          <p:nvPr/>
        </p:nvSpPr>
        <p:spPr>
          <a:xfrm>
            <a:off x="3098508" y="2967564"/>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1500">
                <a:solidFill>
                  <a:srgbClr val="064981"/>
                </a:solidFill>
                <a:latin typeface="Montserrat SemiBold"/>
                <a:ea typeface="Montserrat SemiBold"/>
                <a:cs typeface="Montserrat SemiBold"/>
                <a:sym typeface="Montserrat SemiBold"/>
              </a:rPr>
              <a:t>Technical Services:</a:t>
            </a:r>
            <a:endParaRPr i="1" sz="1100"/>
          </a:p>
        </p:txBody>
      </p:sp>
      <p:sp>
        <p:nvSpPr>
          <p:cNvPr id="207" name="Google Shape;207;p22"/>
          <p:cNvSpPr/>
          <p:nvPr/>
        </p:nvSpPr>
        <p:spPr>
          <a:xfrm>
            <a:off x="3098508" y="3307586"/>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Catalog New Items</a:t>
            </a:r>
            <a:endParaRPr sz="1100"/>
          </a:p>
        </p:txBody>
      </p:sp>
      <p:sp>
        <p:nvSpPr>
          <p:cNvPr id="208" name="Google Shape;208;p22"/>
          <p:cNvSpPr/>
          <p:nvPr/>
        </p:nvSpPr>
        <p:spPr>
          <a:xfrm>
            <a:off x="3098508" y="3647609"/>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Item Protection Measures </a:t>
            </a:r>
            <a:endParaRPr sz="1100"/>
          </a:p>
        </p:txBody>
      </p:sp>
      <p:sp>
        <p:nvSpPr>
          <p:cNvPr id="209" name="Google Shape;209;p22"/>
          <p:cNvSpPr/>
          <p:nvPr/>
        </p:nvSpPr>
        <p:spPr>
          <a:xfrm>
            <a:off x="5461077" y="1713939"/>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1500">
                <a:solidFill>
                  <a:srgbClr val="064981"/>
                </a:solidFill>
                <a:latin typeface="Montserrat SemiBold"/>
                <a:ea typeface="Montserrat SemiBold"/>
                <a:cs typeface="Montserrat SemiBold"/>
                <a:sym typeface="Montserrat SemiBold"/>
              </a:rPr>
              <a:t>Circulation: </a:t>
            </a:r>
            <a:endParaRPr i="1" sz="1100"/>
          </a:p>
        </p:txBody>
      </p:sp>
      <p:sp>
        <p:nvSpPr>
          <p:cNvPr id="210" name="Google Shape;210;p22"/>
          <p:cNvSpPr/>
          <p:nvPr/>
        </p:nvSpPr>
        <p:spPr>
          <a:xfrm>
            <a:off x="5461077" y="2053961"/>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Review New Items</a:t>
            </a:r>
            <a:endParaRPr sz="1100"/>
          </a:p>
        </p:txBody>
      </p:sp>
      <p:sp>
        <p:nvSpPr>
          <p:cNvPr id="211" name="Google Shape;211;p22"/>
          <p:cNvSpPr/>
          <p:nvPr/>
        </p:nvSpPr>
        <p:spPr>
          <a:xfrm>
            <a:off x="5461077" y="2393983"/>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Shelve New Items</a:t>
            </a:r>
            <a:endParaRPr sz="1100"/>
          </a:p>
        </p:txBody>
      </p:sp>
      <p:sp>
        <p:nvSpPr>
          <p:cNvPr id="212" name="Google Shape;212;p22"/>
          <p:cNvSpPr/>
          <p:nvPr/>
        </p:nvSpPr>
        <p:spPr>
          <a:xfrm>
            <a:off x="6008651" y="3307586"/>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100"/>
          </a:p>
        </p:txBody>
      </p:sp>
      <p:sp>
        <p:nvSpPr>
          <p:cNvPr id="213" name="Google Shape;213;p22"/>
          <p:cNvSpPr/>
          <p:nvPr/>
        </p:nvSpPr>
        <p:spPr>
          <a:xfrm>
            <a:off x="5940220" y="3742325"/>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Promote Materials</a:t>
            </a:r>
            <a:endParaRPr sz="1100"/>
          </a:p>
        </p:txBody>
      </p:sp>
      <p:sp>
        <p:nvSpPr>
          <p:cNvPr id="214" name="Google Shape;214;p22"/>
          <p:cNvSpPr/>
          <p:nvPr/>
        </p:nvSpPr>
        <p:spPr>
          <a:xfrm>
            <a:off x="5940220" y="4077245"/>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Reader Advisory</a:t>
            </a:r>
            <a:endParaRPr sz="1100"/>
          </a:p>
        </p:txBody>
      </p:sp>
      <p:sp>
        <p:nvSpPr>
          <p:cNvPr id="215" name="Google Shape;215;p22"/>
          <p:cNvSpPr/>
          <p:nvPr/>
        </p:nvSpPr>
        <p:spPr>
          <a:xfrm>
            <a:off x="5940220" y="4466597"/>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Weed Collection</a:t>
            </a:r>
            <a:endParaRPr sz="1100"/>
          </a:p>
        </p:txBody>
      </p:sp>
      <p:sp>
        <p:nvSpPr>
          <p:cNvPr id="216" name="Google Shape;216;p22"/>
          <p:cNvSpPr/>
          <p:nvPr/>
        </p:nvSpPr>
        <p:spPr>
          <a:xfrm>
            <a:off x="5940220" y="3358420"/>
            <a:ext cx="2448900" cy="243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1500">
                <a:solidFill>
                  <a:srgbClr val="064981"/>
                </a:solidFill>
                <a:latin typeface="Montserrat SemiBold"/>
                <a:ea typeface="Montserrat SemiBold"/>
                <a:cs typeface="Montserrat SemiBold"/>
                <a:sym typeface="Montserrat SemiBold"/>
              </a:rPr>
              <a:t>Librarians: </a:t>
            </a:r>
            <a:endParaRPr i="1" sz="1100"/>
          </a:p>
        </p:txBody>
      </p:sp>
      <p:sp>
        <p:nvSpPr>
          <p:cNvPr id="217" name="Google Shape;217;p22"/>
          <p:cNvSpPr/>
          <p:nvPr/>
        </p:nvSpPr>
        <p:spPr>
          <a:xfrm rot="1057887">
            <a:off x="4442116" y="1943008"/>
            <a:ext cx="757693" cy="937543"/>
          </a:xfrm>
          <a:prstGeom prst="bentArrow">
            <a:avLst>
              <a:gd fmla="val 25000" name="adj1"/>
              <a:gd fmla="val 25000" name="adj2"/>
              <a:gd fmla="val 25000" name="adj3"/>
              <a:gd fmla="val 43750" name="adj4"/>
            </a:avLst>
          </a:prstGeom>
          <a:solidFill>
            <a:srgbClr val="E7E6E6"/>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2"/>
          <p:cNvSpPr/>
          <p:nvPr/>
        </p:nvSpPr>
        <p:spPr>
          <a:xfrm flipH="1" rot="9623500">
            <a:off x="1761813" y="3051315"/>
            <a:ext cx="889482" cy="754568"/>
          </a:xfrm>
          <a:prstGeom prst="bentArrow">
            <a:avLst>
              <a:gd fmla="val 25000" name="adj1"/>
              <a:gd fmla="val 25000" name="adj2"/>
              <a:gd fmla="val 25000" name="adj3"/>
              <a:gd fmla="val 43750" name="adj4"/>
            </a:avLst>
          </a:prstGeom>
          <a:solidFill>
            <a:srgbClr val="E7E6E6"/>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22"/>
          <p:cNvSpPr/>
          <p:nvPr/>
        </p:nvSpPr>
        <p:spPr>
          <a:xfrm rot="7864453">
            <a:off x="7141182" y="2558188"/>
            <a:ext cx="969810" cy="847837"/>
          </a:xfrm>
          <a:prstGeom prst="bentArrow">
            <a:avLst>
              <a:gd fmla="val 25000" name="adj1"/>
              <a:gd fmla="val 25000" name="adj2"/>
              <a:gd fmla="val 25000" name="adj3"/>
              <a:gd fmla="val 43750" name="adj4"/>
            </a:avLst>
          </a:prstGeom>
          <a:solidFill>
            <a:srgbClr val="E7E6E6"/>
          </a:solidFill>
          <a:ln cap="flat" cmpd="sng" w="9525">
            <a:solidFill>
              <a:srgbClr val="44546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23"/>
          <p:cNvSpPr txBox="1"/>
          <p:nvPr>
            <p:ph type="title"/>
          </p:nvPr>
        </p:nvSpPr>
        <p:spPr>
          <a:xfrm>
            <a:off x="819150" y="7694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How You Can Support Your Library</a:t>
            </a:r>
            <a:endParaRPr/>
          </a:p>
        </p:txBody>
      </p:sp>
      <p:sp>
        <p:nvSpPr>
          <p:cNvPr id="225" name="Google Shape;225;p23"/>
          <p:cNvSpPr txBox="1"/>
          <p:nvPr>
            <p:ph idx="1" type="body"/>
          </p:nvPr>
        </p:nvSpPr>
        <p:spPr>
          <a:xfrm>
            <a:off x="819150" y="1460950"/>
            <a:ext cx="7505700" cy="3225900"/>
          </a:xfrm>
          <a:prstGeom prst="rect">
            <a:avLst/>
          </a:prstGeom>
        </p:spPr>
        <p:txBody>
          <a:bodyPr anchorCtr="0" anchor="t" bIns="91425" lIns="91425" spcFirstLastPara="1" rIns="91425" wrap="square" tIns="91425">
            <a:normAutofit fontScale="92500" lnSpcReduction="10000"/>
          </a:bodyPr>
          <a:lstStyle/>
          <a:p>
            <a:pPr indent="-304958" lvl="0" marL="457200" rtl="0" algn="l">
              <a:spcBef>
                <a:spcPts val="0"/>
              </a:spcBef>
              <a:spcAft>
                <a:spcPts val="0"/>
              </a:spcAft>
              <a:buSzPct val="100000"/>
              <a:buChar char="-"/>
            </a:pPr>
            <a:r>
              <a:rPr lang="en"/>
              <a:t>Get a library card and use it! </a:t>
            </a:r>
            <a:endParaRPr/>
          </a:p>
          <a:p>
            <a:pPr indent="-304958" lvl="0" marL="457200" rtl="0" algn="l">
              <a:spcBef>
                <a:spcPts val="0"/>
              </a:spcBef>
              <a:spcAft>
                <a:spcPts val="0"/>
              </a:spcAft>
              <a:buSzPct val="100000"/>
              <a:buChar char="-"/>
            </a:pPr>
            <a:r>
              <a:rPr lang="en"/>
              <a:t>Attend programs that interest you (&amp; bring a friend or two).</a:t>
            </a:r>
            <a:endParaRPr/>
          </a:p>
          <a:p>
            <a:pPr indent="-304958" lvl="0" marL="457200" rtl="0" algn="l">
              <a:spcBef>
                <a:spcPts val="0"/>
              </a:spcBef>
              <a:spcAft>
                <a:spcPts val="0"/>
              </a:spcAft>
              <a:buSzPct val="100000"/>
              <a:buChar char="-"/>
            </a:pPr>
            <a:r>
              <a:rPr lang="en"/>
              <a:t>Use the databases and digital resources your library pays for. Have a paper you need to write? You might find the right references in your library’s digital journal or reference book databases that you can access from anywhere 24/7. </a:t>
            </a:r>
            <a:endParaRPr/>
          </a:p>
          <a:p>
            <a:pPr indent="-304958" lvl="0" marL="457200" rtl="0" algn="l">
              <a:spcBef>
                <a:spcPts val="0"/>
              </a:spcBef>
              <a:spcAft>
                <a:spcPts val="0"/>
              </a:spcAft>
              <a:buSzPct val="100000"/>
              <a:buChar char="-"/>
            </a:pPr>
            <a:r>
              <a:rPr lang="en"/>
              <a:t>Ask a librarian for book recommendations. Loved a specific movie, television show, or book and want something similar? They’ll set you up with plenty of options. </a:t>
            </a:r>
            <a:endParaRPr/>
          </a:p>
          <a:p>
            <a:pPr indent="-304958" lvl="0" marL="457200" rtl="0" algn="l">
              <a:spcBef>
                <a:spcPts val="0"/>
              </a:spcBef>
              <a:spcAft>
                <a:spcPts val="0"/>
              </a:spcAft>
              <a:buSzPct val="100000"/>
              <a:buChar char="-"/>
            </a:pPr>
            <a:r>
              <a:rPr lang="en"/>
              <a:t>Request the library buy books, movies, or other materials that you think they should have. </a:t>
            </a:r>
            <a:endParaRPr/>
          </a:p>
          <a:p>
            <a:pPr indent="-304958" lvl="0" marL="457200" rtl="0" algn="l">
              <a:spcBef>
                <a:spcPts val="0"/>
              </a:spcBef>
              <a:spcAft>
                <a:spcPts val="0"/>
              </a:spcAft>
              <a:buSzPct val="100000"/>
              <a:buChar char="-"/>
            </a:pPr>
            <a:r>
              <a:rPr lang="en"/>
              <a:t>Volunteer, either regularly through calls for help or groups like the Friends of the Library.</a:t>
            </a:r>
            <a:endParaRPr/>
          </a:p>
          <a:p>
            <a:pPr indent="-304958" lvl="0" marL="457200" rtl="0" algn="l">
              <a:spcBef>
                <a:spcPts val="0"/>
              </a:spcBef>
              <a:spcAft>
                <a:spcPts val="0"/>
              </a:spcAft>
              <a:buSzPct val="100000"/>
              <a:buChar char="-"/>
            </a:pPr>
            <a:r>
              <a:rPr lang="en"/>
              <a:t>Write a letter to the library or library board and tell them what you love about the library. If you can, show up to a board meeting and sign up to speak about the programs, books, and staff that you think are great. </a:t>
            </a:r>
            <a:endParaRPr/>
          </a:p>
          <a:p>
            <a:pPr indent="-304958" lvl="0" marL="457200" rtl="0" algn="l">
              <a:spcBef>
                <a:spcPts val="0"/>
              </a:spcBef>
              <a:spcAft>
                <a:spcPts val="0"/>
              </a:spcAft>
              <a:buSzPct val="100000"/>
              <a:buChar char="-"/>
            </a:pPr>
            <a:r>
              <a:rPr lang="en"/>
              <a:t>Become an ambassador for the library by talking about it, recommending it, and encouraging people to use their services. </a:t>
            </a:r>
            <a:endParaRPr/>
          </a:p>
          <a:p>
            <a:pPr indent="-304958" lvl="0" marL="457200" rtl="0" algn="l">
              <a:spcBef>
                <a:spcPts val="0"/>
              </a:spcBef>
              <a:spcAft>
                <a:spcPts val="0"/>
              </a:spcAft>
              <a:buSzPct val="100000"/>
              <a:buChar char="-"/>
            </a:pPr>
            <a:r>
              <a:rPr lang="en"/>
              <a:t>Stay aware of issues challenging libraries. If you’re here to learn how to be a Freedom to Read Ambassador, you’re already doing this and the program will offer you even more tools, techniques, and guidance.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24"/>
          <p:cNvSpPr txBox="1"/>
          <p:nvPr>
            <p:ph type="title"/>
          </p:nvPr>
        </p:nvSpPr>
        <p:spPr>
          <a:xfrm>
            <a:off x="468050" y="845600"/>
            <a:ext cx="78567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Some Nerdy Stuff About The Value of the Library</a:t>
            </a:r>
            <a:endParaRPr/>
          </a:p>
        </p:txBody>
      </p:sp>
      <p:sp>
        <p:nvSpPr>
          <p:cNvPr id="231" name="Google Shape;231;p24"/>
          <p:cNvSpPr txBox="1"/>
          <p:nvPr>
            <p:ph idx="1" type="body"/>
          </p:nvPr>
        </p:nvSpPr>
        <p:spPr>
          <a:xfrm>
            <a:off x="819150" y="1661775"/>
            <a:ext cx="7505700" cy="2776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0000"/>
                </a:solidFill>
              </a:rPr>
              <a:t>Public libraries are funded by tax money and are some of the best bang for the buck. </a:t>
            </a:r>
            <a:endParaRPr>
              <a:solidFill>
                <a:srgbClr val="000000"/>
              </a:solidFill>
            </a:endParaRPr>
          </a:p>
          <a:p>
            <a:pPr indent="-311150" lvl="0" marL="457200" rtl="0" algn="l">
              <a:lnSpc>
                <a:spcPct val="100000"/>
              </a:lnSpc>
              <a:spcBef>
                <a:spcPts val="1200"/>
              </a:spcBef>
              <a:spcAft>
                <a:spcPts val="0"/>
              </a:spcAft>
              <a:buClr>
                <a:srgbClr val="000000"/>
              </a:buClr>
              <a:buSzPts val="1300"/>
              <a:buChar char="-"/>
            </a:pPr>
            <a:r>
              <a:rPr lang="en">
                <a:solidFill>
                  <a:srgbClr val="000000"/>
                </a:solidFill>
                <a:highlight>
                  <a:schemeClr val="dk1"/>
                </a:highlight>
                <a:latin typeface="Montserrat Light"/>
                <a:ea typeface="Montserrat Light"/>
                <a:cs typeface="Montserrat Light"/>
                <a:sym typeface="Montserrat Light"/>
              </a:rPr>
              <a:t>The </a:t>
            </a:r>
            <a:r>
              <a:rPr lang="en" u="sng">
                <a:solidFill>
                  <a:srgbClr val="000000"/>
                </a:solidFill>
                <a:highlight>
                  <a:schemeClr val="dk1"/>
                </a:highlight>
                <a:latin typeface="Montserrat Light"/>
                <a:ea typeface="Montserrat Light"/>
                <a:cs typeface="Montserrat Light"/>
                <a:sym typeface="Montserrat Light"/>
                <a:hlinkClick r:id="rId3">
                  <a:extLst>
                    <a:ext uri="{A12FA001-AC4F-418D-AE19-62706E023703}">
                      <ahyp:hlinkClr val="tx"/>
                    </a:ext>
                  </a:extLst>
                </a:hlinkClick>
              </a:rPr>
              <a:t>average US household</a:t>
            </a:r>
            <a:r>
              <a:rPr lang="en">
                <a:solidFill>
                  <a:srgbClr val="000000"/>
                </a:solidFill>
                <a:highlight>
                  <a:schemeClr val="dk1"/>
                </a:highlight>
                <a:latin typeface="Montserrat Light"/>
                <a:ea typeface="Montserrat Light"/>
                <a:cs typeface="Montserrat Light"/>
                <a:sym typeface="Montserrat Light"/>
              </a:rPr>
              <a:t> pays $7.50 a month for the library. </a:t>
            </a:r>
            <a:endParaRPr>
              <a:solidFill>
                <a:srgbClr val="000000"/>
              </a:solidFill>
              <a:highlight>
                <a:schemeClr val="dk1"/>
              </a:highlight>
              <a:latin typeface="Montserrat Light"/>
              <a:ea typeface="Montserrat Light"/>
              <a:cs typeface="Montserrat Light"/>
              <a:sym typeface="Montserrat Light"/>
            </a:endParaRPr>
          </a:p>
          <a:p>
            <a:pPr indent="0" lvl="0" marL="0" rtl="0" algn="l">
              <a:lnSpc>
                <a:spcPct val="100000"/>
              </a:lnSpc>
              <a:spcBef>
                <a:spcPts val="0"/>
              </a:spcBef>
              <a:spcAft>
                <a:spcPts val="0"/>
              </a:spcAft>
              <a:buNone/>
            </a:pPr>
            <a:r>
              <a:t/>
            </a:r>
            <a:endParaRPr>
              <a:solidFill>
                <a:srgbClr val="000000"/>
              </a:solidFill>
              <a:highlight>
                <a:schemeClr val="dk1"/>
              </a:highlight>
              <a:latin typeface="Montserrat Light"/>
              <a:ea typeface="Montserrat Light"/>
              <a:cs typeface="Montserrat Light"/>
              <a:sym typeface="Montserrat Light"/>
            </a:endParaRPr>
          </a:p>
          <a:p>
            <a:pPr indent="-311150" lvl="0" marL="457200" rtl="0" algn="just">
              <a:lnSpc>
                <a:spcPct val="100000"/>
              </a:lnSpc>
              <a:spcBef>
                <a:spcPts val="0"/>
              </a:spcBef>
              <a:spcAft>
                <a:spcPts val="0"/>
              </a:spcAft>
              <a:buClr>
                <a:srgbClr val="000000"/>
              </a:buClr>
              <a:buSzPts val="1300"/>
              <a:buChar char="-"/>
            </a:pPr>
            <a:r>
              <a:rPr lang="en">
                <a:solidFill>
                  <a:srgbClr val="000000"/>
                </a:solidFill>
                <a:highlight>
                  <a:schemeClr val="dk1"/>
                </a:highlight>
                <a:latin typeface="Montserrat Light"/>
                <a:ea typeface="Montserrat Light"/>
                <a:cs typeface="Montserrat Light"/>
                <a:sym typeface="Montserrat Light"/>
              </a:rPr>
              <a:t>Every $1 invested in libraries yields between $2-$10 in return, </a:t>
            </a:r>
            <a:r>
              <a:rPr lang="en" u="sng">
                <a:solidFill>
                  <a:srgbClr val="000000"/>
                </a:solidFill>
                <a:highlight>
                  <a:schemeClr val="dk1"/>
                </a:highlight>
                <a:latin typeface="Montserrat Light"/>
                <a:ea typeface="Montserrat Light"/>
                <a:cs typeface="Montserrat Light"/>
                <a:sym typeface="Montserrat Light"/>
                <a:hlinkClick r:id="rId4">
                  <a:extLst>
                    <a:ext uri="{A12FA001-AC4F-418D-AE19-62706E023703}">
                      <ahyp:hlinkClr val="tx"/>
                    </a:ext>
                  </a:extLst>
                </a:hlinkClick>
              </a:rPr>
              <a:t>most commonly between $3 and $6</a:t>
            </a:r>
            <a:r>
              <a:rPr lang="en">
                <a:solidFill>
                  <a:srgbClr val="000000"/>
                </a:solidFill>
                <a:highlight>
                  <a:schemeClr val="dk1"/>
                </a:highlight>
                <a:latin typeface="Montserrat Light"/>
                <a:ea typeface="Montserrat Light"/>
                <a:cs typeface="Montserrat Light"/>
                <a:sym typeface="Montserrat Light"/>
              </a:rPr>
              <a:t>. </a:t>
            </a:r>
            <a:endParaRPr>
              <a:solidFill>
                <a:srgbClr val="000000"/>
              </a:solidFill>
              <a:highlight>
                <a:schemeClr val="dk1"/>
              </a:highlight>
              <a:latin typeface="Montserrat Light"/>
              <a:ea typeface="Montserrat Light"/>
              <a:cs typeface="Montserrat Light"/>
              <a:sym typeface="Montserrat Light"/>
            </a:endParaRPr>
          </a:p>
          <a:p>
            <a:pPr indent="0" lvl="0" marL="0" rtl="0" algn="just">
              <a:lnSpc>
                <a:spcPct val="100000"/>
              </a:lnSpc>
              <a:spcBef>
                <a:spcPts val="0"/>
              </a:spcBef>
              <a:spcAft>
                <a:spcPts val="0"/>
              </a:spcAft>
              <a:buNone/>
            </a:pPr>
            <a:r>
              <a:t/>
            </a:r>
            <a:endParaRPr>
              <a:solidFill>
                <a:srgbClr val="000000"/>
              </a:solidFill>
              <a:highlight>
                <a:schemeClr val="dk1"/>
              </a:highlight>
              <a:latin typeface="Montserrat Light"/>
              <a:ea typeface="Montserrat Light"/>
              <a:cs typeface="Montserrat Light"/>
              <a:sym typeface="Montserrat Light"/>
            </a:endParaRPr>
          </a:p>
          <a:p>
            <a:pPr indent="-311150" lvl="0" marL="457200" rtl="0" algn="just">
              <a:lnSpc>
                <a:spcPct val="100000"/>
              </a:lnSpc>
              <a:spcBef>
                <a:spcPts val="0"/>
              </a:spcBef>
              <a:spcAft>
                <a:spcPts val="0"/>
              </a:spcAft>
              <a:buClr>
                <a:srgbClr val="000000"/>
              </a:buClr>
              <a:buSzPts val="1300"/>
              <a:buChar char="-"/>
            </a:pPr>
            <a:r>
              <a:rPr lang="en">
                <a:solidFill>
                  <a:srgbClr val="000000"/>
                </a:solidFill>
                <a:highlight>
                  <a:schemeClr val="dk1"/>
                </a:highlight>
                <a:latin typeface="Montserrat Light"/>
                <a:ea typeface="Montserrat Light"/>
                <a:cs typeface="Montserrat Light"/>
                <a:sym typeface="Montserrat Light"/>
              </a:rPr>
              <a:t>Homes within a quarter mile of a library are </a:t>
            </a:r>
            <a:r>
              <a:rPr lang="en" u="sng">
                <a:solidFill>
                  <a:srgbClr val="000000"/>
                </a:solidFill>
                <a:highlight>
                  <a:schemeClr val="dk1"/>
                </a:highlight>
                <a:latin typeface="Montserrat Light"/>
                <a:ea typeface="Montserrat Light"/>
                <a:cs typeface="Montserrat Light"/>
                <a:sym typeface="Montserrat Light"/>
                <a:hlinkClick r:id="rId5">
                  <a:extLst>
                    <a:ext uri="{A12FA001-AC4F-418D-AE19-62706E023703}">
                      <ahyp:hlinkClr val="tx"/>
                    </a:ext>
                  </a:extLst>
                </a:hlinkClick>
              </a:rPr>
              <a:t>valued nearly $10,000 more than those further away</a:t>
            </a:r>
            <a:r>
              <a:rPr lang="en">
                <a:solidFill>
                  <a:srgbClr val="000000"/>
                </a:solidFill>
                <a:highlight>
                  <a:schemeClr val="dk1"/>
                </a:highlight>
                <a:latin typeface="Montserrat Light"/>
                <a:ea typeface="Montserrat Light"/>
                <a:cs typeface="Montserrat Light"/>
                <a:sym typeface="Montserrat Light"/>
              </a:rPr>
              <a:t> (homes within half a mile still have higher values). </a:t>
            </a:r>
            <a:endParaRPr>
              <a:solidFill>
                <a:srgbClr val="000000"/>
              </a:solidFill>
              <a:highlight>
                <a:schemeClr val="dk1"/>
              </a:highlight>
              <a:latin typeface="Montserrat Light"/>
              <a:ea typeface="Montserrat Light"/>
              <a:cs typeface="Montserrat Light"/>
              <a:sym typeface="Montserrat Light"/>
            </a:endParaRPr>
          </a:p>
          <a:p>
            <a:pPr indent="0" lvl="0" marL="0" rtl="0" algn="just">
              <a:lnSpc>
                <a:spcPct val="100000"/>
              </a:lnSpc>
              <a:spcBef>
                <a:spcPts val="0"/>
              </a:spcBef>
              <a:spcAft>
                <a:spcPts val="0"/>
              </a:spcAft>
              <a:buNone/>
            </a:pPr>
            <a:r>
              <a:t/>
            </a:r>
            <a:endParaRPr>
              <a:solidFill>
                <a:srgbClr val="000000"/>
              </a:solidFill>
              <a:highlight>
                <a:schemeClr val="dk1"/>
              </a:highlight>
              <a:latin typeface="Montserrat Light"/>
              <a:ea typeface="Montserrat Light"/>
              <a:cs typeface="Montserrat Light"/>
              <a:sym typeface="Montserrat Light"/>
            </a:endParaRPr>
          </a:p>
          <a:p>
            <a:pPr indent="-311150" lvl="0" marL="457200" rtl="0" algn="l">
              <a:lnSpc>
                <a:spcPct val="100000"/>
              </a:lnSpc>
              <a:spcBef>
                <a:spcPts val="0"/>
              </a:spcBef>
              <a:spcAft>
                <a:spcPts val="0"/>
              </a:spcAft>
              <a:buClr>
                <a:srgbClr val="000000"/>
              </a:buClr>
              <a:buSzPts val="1300"/>
              <a:buChar char="-"/>
            </a:pPr>
            <a:r>
              <a:rPr lang="en">
                <a:solidFill>
                  <a:srgbClr val="000000"/>
                </a:solidFill>
                <a:highlight>
                  <a:schemeClr val="dk1"/>
                </a:highlight>
                <a:latin typeface="Montserrat Light"/>
                <a:ea typeface="Montserrat Light"/>
                <a:cs typeface="Montserrat Light"/>
                <a:sym typeface="Montserrat Light"/>
              </a:rPr>
              <a:t>One of the only third places in America where no expectation of cash exchange exists. </a:t>
            </a:r>
            <a:endParaRPr>
              <a:solidFill>
                <a:srgbClr val="000000"/>
              </a:solidFill>
              <a:highlight>
                <a:schemeClr val="dk1"/>
              </a:highlight>
              <a:latin typeface="Arial"/>
              <a:ea typeface="Arial"/>
              <a:cs typeface="Arial"/>
              <a:sym typeface="Arial"/>
            </a:endParaRPr>
          </a:p>
          <a:p>
            <a:pPr indent="0" lvl="0" marL="0" rtl="0" algn="l">
              <a:spcBef>
                <a:spcPts val="0"/>
              </a:spcBef>
              <a:spcAft>
                <a:spcPts val="0"/>
              </a:spcAft>
              <a:buNone/>
            </a:pPr>
            <a:r>
              <a:t/>
            </a:r>
            <a:endParaRPr>
              <a:solidFill>
                <a:srgbClr val="000000"/>
              </a:solidFill>
            </a:endParaRPr>
          </a:p>
          <a:p>
            <a:pPr indent="0" lvl="0" marL="0" rtl="0" algn="l">
              <a:spcBef>
                <a:spcPts val="1200"/>
              </a:spcBef>
              <a:spcAft>
                <a:spcPts val="0"/>
              </a:spcAft>
              <a:buNone/>
            </a:pPr>
            <a:r>
              <a:t/>
            </a:r>
            <a:endParaRPr>
              <a:solidFill>
                <a:srgbClr val="000000"/>
              </a:solidFill>
            </a:endParaRPr>
          </a:p>
          <a:p>
            <a:pPr indent="0" lvl="0" marL="0" rtl="0" algn="l">
              <a:spcBef>
                <a:spcPts val="1200"/>
              </a:spcBef>
              <a:spcAft>
                <a:spcPts val="0"/>
              </a:spcAft>
              <a:buNone/>
            </a:pPr>
            <a:r>
              <a:t/>
            </a:r>
            <a:endParaRPr>
              <a:solidFill>
                <a:srgbClr val="000000"/>
              </a:solidFill>
            </a:endParaRPr>
          </a:p>
          <a:p>
            <a:pPr indent="0" lvl="0" marL="0" rtl="0" algn="l">
              <a:spcBef>
                <a:spcPts val="1200"/>
              </a:spcBef>
              <a:spcAft>
                <a:spcPts val="0"/>
              </a:spcAft>
              <a:buNone/>
            </a:pPr>
            <a:r>
              <a:t/>
            </a:r>
            <a:endParaRPr>
              <a:solidFill>
                <a:srgbClr val="000000"/>
              </a:solidFill>
            </a:endParaRPr>
          </a:p>
          <a:p>
            <a:pPr indent="0" lvl="0" marL="0" rtl="0" algn="l">
              <a:spcBef>
                <a:spcPts val="1200"/>
              </a:spcBef>
              <a:spcAft>
                <a:spcPts val="1200"/>
              </a:spcAft>
              <a:buNone/>
            </a:pPr>
            <a:r>
              <a:rPr lang="en">
                <a:solidFill>
                  <a:srgbClr val="000000"/>
                </a:solidFill>
              </a:rPr>
              <a:t> </a:t>
            </a:r>
            <a:endParaRPr>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4"/>
          <p:cNvSpPr txBox="1"/>
          <p:nvPr>
            <p:ph type="title"/>
          </p:nvPr>
        </p:nvSpPr>
        <p:spPr>
          <a:xfrm>
            <a:off x="819150" y="540800"/>
            <a:ext cx="75057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Words or Images Come To Mind When You Think of The Public Library?</a:t>
            </a:r>
            <a:endParaRPr/>
          </a:p>
        </p:txBody>
      </p:sp>
      <p:pic>
        <p:nvPicPr>
          <p:cNvPr id="135" name="Google Shape;135;p14"/>
          <p:cNvPicPr preferRelativeResize="0"/>
          <p:nvPr/>
        </p:nvPicPr>
        <p:blipFill>
          <a:blip r:embed="rId3">
            <a:alphaModFix/>
          </a:blip>
          <a:stretch>
            <a:fillRect/>
          </a:stretch>
        </p:blipFill>
        <p:spPr>
          <a:xfrm>
            <a:off x="1916913" y="1628400"/>
            <a:ext cx="5310176" cy="298697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5"/>
          <p:cNvSpPr txBox="1"/>
          <p:nvPr>
            <p:ph type="title"/>
          </p:nvPr>
        </p:nvSpPr>
        <p:spPr>
          <a:xfrm>
            <a:off x="784225" y="61082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Types of US Libraries</a:t>
            </a:r>
            <a:endParaRPr/>
          </a:p>
        </p:txBody>
      </p:sp>
      <p:sp>
        <p:nvSpPr>
          <p:cNvPr id="141" name="Google Shape;141;p15"/>
          <p:cNvSpPr/>
          <p:nvPr/>
        </p:nvSpPr>
        <p:spPr>
          <a:xfrm>
            <a:off x="3654100" y="1895137"/>
            <a:ext cx="2264700" cy="6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800">
                <a:solidFill>
                  <a:srgbClr val="064981"/>
                </a:solidFill>
                <a:latin typeface="Montserrat Light"/>
                <a:ea typeface="Montserrat Light"/>
                <a:cs typeface="Montserrat Light"/>
                <a:sym typeface="Montserrat Light"/>
              </a:rPr>
              <a:t>Academic Libraries</a:t>
            </a:r>
            <a:endParaRPr sz="1800">
              <a:solidFill>
                <a:srgbClr val="064981"/>
              </a:solidFill>
              <a:latin typeface="Montserrat Light"/>
              <a:ea typeface="Montserrat Light"/>
              <a:cs typeface="Montserrat Light"/>
              <a:sym typeface="Montserrat Light"/>
            </a:endParaRPr>
          </a:p>
        </p:txBody>
      </p:sp>
      <p:sp>
        <p:nvSpPr>
          <p:cNvPr id="142" name="Google Shape;142;p15"/>
          <p:cNvSpPr/>
          <p:nvPr/>
        </p:nvSpPr>
        <p:spPr>
          <a:xfrm>
            <a:off x="1727207" y="1824518"/>
            <a:ext cx="944700" cy="944700"/>
          </a:xfrm>
          <a:prstGeom prst="ellipse">
            <a:avLst/>
          </a:prstGeom>
          <a:solidFill>
            <a:srgbClr val="ED8B1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800">
              <a:solidFill>
                <a:srgbClr val="FFFFFF"/>
              </a:solidFill>
              <a:latin typeface="Montserrat SemiBold"/>
              <a:ea typeface="Montserrat SemiBold"/>
              <a:cs typeface="Montserrat SemiBold"/>
              <a:sym typeface="Montserrat SemiBold"/>
            </a:endParaRPr>
          </a:p>
        </p:txBody>
      </p:sp>
      <p:sp>
        <p:nvSpPr>
          <p:cNvPr id="143" name="Google Shape;143;p15"/>
          <p:cNvSpPr/>
          <p:nvPr/>
        </p:nvSpPr>
        <p:spPr>
          <a:xfrm>
            <a:off x="827103" y="3099349"/>
            <a:ext cx="2264700" cy="6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800">
                <a:solidFill>
                  <a:srgbClr val="064981"/>
                </a:solidFill>
                <a:latin typeface="Montserrat Light"/>
                <a:ea typeface="Montserrat Light"/>
                <a:cs typeface="Montserrat Light"/>
                <a:sym typeface="Montserrat Light"/>
              </a:rPr>
              <a:t>Public Libraries &amp; School Libraries</a:t>
            </a:r>
            <a:endParaRPr sz="1800">
              <a:solidFill>
                <a:srgbClr val="064981"/>
              </a:solidFill>
              <a:latin typeface="Montserrat Light"/>
              <a:ea typeface="Montserrat Light"/>
              <a:cs typeface="Montserrat Light"/>
              <a:sym typeface="Montserrat Light"/>
            </a:endParaRPr>
          </a:p>
        </p:txBody>
      </p:sp>
      <p:grpSp>
        <p:nvGrpSpPr>
          <p:cNvPr id="144" name="Google Shape;144;p15"/>
          <p:cNvGrpSpPr/>
          <p:nvPr/>
        </p:nvGrpSpPr>
        <p:grpSpPr>
          <a:xfrm>
            <a:off x="2048970" y="2090556"/>
            <a:ext cx="301181" cy="401638"/>
            <a:chOff x="3471472" y="902398"/>
            <a:chExt cx="295275" cy="393763"/>
          </a:xfrm>
        </p:grpSpPr>
        <p:sp>
          <p:nvSpPr>
            <p:cNvPr id="145" name="Google Shape;145;p15"/>
            <p:cNvSpPr/>
            <p:nvPr/>
          </p:nvSpPr>
          <p:spPr>
            <a:xfrm>
              <a:off x="3549482" y="902398"/>
              <a:ext cx="142875" cy="76200"/>
            </a:xfrm>
            <a:custGeom>
              <a:rect b="b" l="l" r="r" t="t"/>
              <a:pathLst>
                <a:path extrusionOk="0" h="76200" w="142875">
                  <a:moveTo>
                    <a:pt x="107442" y="7144"/>
                  </a:moveTo>
                  <a:lnTo>
                    <a:pt x="40577" y="7144"/>
                  </a:lnTo>
                  <a:cubicBezTo>
                    <a:pt x="22098" y="7144"/>
                    <a:pt x="7144" y="22098"/>
                    <a:pt x="7144" y="40577"/>
                  </a:cubicBezTo>
                  <a:cubicBezTo>
                    <a:pt x="7144" y="59055"/>
                    <a:pt x="22098" y="74009"/>
                    <a:pt x="40577" y="74009"/>
                  </a:cubicBezTo>
                  <a:lnTo>
                    <a:pt x="107442" y="74009"/>
                  </a:lnTo>
                  <a:cubicBezTo>
                    <a:pt x="125921" y="74009"/>
                    <a:pt x="140875" y="59055"/>
                    <a:pt x="140875" y="40577"/>
                  </a:cubicBezTo>
                  <a:cubicBezTo>
                    <a:pt x="140875" y="22098"/>
                    <a:pt x="125825" y="7144"/>
                    <a:pt x="107442" y="7144"/>
                  </a:cubicBezTo>
                  <a:close/>
                </a:path>
              </a:pathLst>
            </a:custGeom>
            <a:solidFill>
              <a:srgbClr val="FFFFFF"/>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Light"/>
                <a:ea typeface="Montserrat Light"/>
                <a:cs typeface="Montserrat Light"/>
                <a:sym typeface="Montserrat Light"/>
              </a:endParaRPr>
            </a:p>
          </p:txBody>
        </p:sp>
        <p:sp>
          <p:nvSpPr>
            <p:cNvPr id="146" name="Google Shape;146;p15"/>
            <p:cNvSpPr/>
            <p:nvPr/>
          </p:nvSpPr>
          <p:spPr>
            <a:xfrm>
              <a:off x="3471472" y="924686"/>
              <a:ext cx="295275" cy="371475"/>
            </a:xfrm>
            <a:custGeom>
              <a:rect b="b" l="l" r="r" t="t"/>
              <a:pathLst>
                <a:path extrusionOk="0" h="371475" w="295275">
                  <a:moveTo>
                    <a:pt x="263462" y="7144"/>
                  </a:moveTo>
                  <a:lnTo>
                    <a:pt x="240030" y="7144"/>
                  </a:lnTo>
                  <a:cubicBezTo>
                    <a:pt x="240792" y="10763"/>
                    <a:pt x="241173" y="14478"/>
                    <a:pt x="241173" y="18288"/>
                  </a:cubicBezTo>
                  <a:cubicBezTo>
                    <a:pt x="241173" y="49054"/>
                    <a:pt x="216218" y="74009"/>
                    <a:pt x="185452" y="74009"/>
                  </a:cubicBezTo>
                  <a:lnTo>
                    <a:pt x="118586" y="74009"/>
                  </a:lnTo>
                  <a:cubicBezTo>
                    <a:pt x="87821" y="74009"/>
                    <a:pt x="62865" y="49054"/>
                    <a:pt x="62865" y="18288"/>
                  </a:cubicBezTo>
                  <a:cubicBezTo>
                    <a:pt x="62865" y="14478"/>
                    <a:pt x="63246" y="10763"/>
                    <a:pt x="64008" y="7144"/>
                  </a:cubicBezTo>
                  <a:lnTo>
                    <a:pt x="40577" y="7144"/>
                  </a:lnTo>
                  <a:cubicBezTo>
                    <a:pt x="22098" y="7144"/>
                    <a:pt x="7144" y="22098"/>
                    <a:pt x="7144" y="40577"/>
                  </a:cubicBezTo>
                  <a:lnTo>
                    <a:pt x="7144" y="331851"/>
                  </a:lnTo>
                  <a:cubicBezTo>
                    <a:pt x="7144" y="350330"/>
                    <a:pt x="22098" y="365284"/>
                    <a:pt x="40577" y="365284"/>
                  </a:cubicBezTo>
                  <a:lnTo>
                    <a:pt x="263462" y="365284"/>
                  </a:lnTo>
                  <a:cubicBezTo>
                    <a:pt x="281940" y="365284"/>
                    <a:pt x="296894" y="350330"/>
                    <a:pt x="296894" y="331851"/>
                  </a:cubicBezTo>
                  <a:lnTo>
                    <a:pt x="296894" y="40577"/>
                  </a:lnTo>
                  <a:cubicBezTo>
                    <a:pt x="296894" y="22098"/>
                    <a:pt x="281845" y="7144"/>
                    <a:pt x="263462" y="7144"/>
                  </a:cubicBezTo>
                  <a:close/>
                  <a:moveTo>
                    <a:pt x="115253" y="295085"/>
                  </a:moveTo>
                  <a:lnTo>
                    <a:pt x="81820" y="328517"/>
                  </a:lnTo>
                  <a:cubicBezTo>
                    <a:pt x="77438" y="332899"/>
                    <a:pt x="70390" y="332899"/>
                    <a:pt x="66104" y="328517"/>
                  </a:cubicBezTo>
                  <a:lnTo>
                    <a:pt x="54959" y="317373"/>
                  </a:lnTo>
                  <a:cubicBezTo>
                    <a:pt x="50578" y="312992"/>
                    <a:pt x="50578" y="305943"/>
                    <a:pt x="54959" y="301657"/>
                  </a:cubicBezTo>
                  <a:cubicBezTo>
                    <a:pt x="59341" y="297275"/>
                    <a:pt x="66389" y="297275"/>
                    <a:pt x="70676" y="301657"/>
                  </a:cubicBezTo>
                  <a:lnTo>
                    <a:pt x="73914" y="304895"/>
                  </a:lnTo>
                  <a:lnTo>
                    <a:pt x="99441" y="279368"/>
                  </a:lnTo>
                  <a:cubicBezTo>
                    <a:pt x="103822" y="274987"/>
                    <a:pt x="110871" y="274987"/>
                    <a:pt x="115157" y="279368"/>
                  </a:cubicBezTo>
                  <a:cubicBezTo>
                    <a:pt x="119634" y="283750"/>
                    <a:pt x="119634" y="290798"/>
                    <a:pt x="115253" y="295085"/>
                  </a:cubicBezTo>
                  <a:close/>
                  <a:moveTo>
                    <a:pt x="115253" y="205264"/>
                  </a:moveTo>
                  <a:lnTo>
                    <a:pt x="81820" y="238697"/>
                  </a:lnTo>
                  <a:cubicBezTo>
                    <a:pt x="77438" y="243078"/>
                    <a:pt x="70390" y="243078"/>
                    <a:pt x="66104" y="238697"/>
                  </a:cubicBezTo>
                  <a:lnTo>
                    <a:pt x="54959" y="227552"/>
                  </a:lnTo>
                  <a:cubicBezTo>
                    <a:pt x="50578" y="223171"/>
                    <a:pt x="50578" y="216122"/>
                    <a:pt x="54959" y="211836"/>
                  </a:cubicBezTo>
                  <a:cubicBezTo>
                    <a:pt x="59341" y="207455"/>
                    <a:pt x="66389" y="207455"/>
                    <a:pt x="70676" y="211836"/>
                  </a:cubicBezTo>
                  <a:lnTo>
                    <a:pt x="73914" y="215075"/>
                  </a:lnTo>
                  <a:lnTo>
                    <a:pt x="99441" y="189548"/>
                  </a:lnTo>
                  <a:cubicBezTo>
                    <a:pt x="103822" y="185166"/>
                    <a:pt x="110871" y="185166"/>
                    <a:pt x="115157" y="189548"/>
                  </a:cubicBezTo>
                  <a:cubicBezTo>
                    <a:pt x="119634" y="193834"/>
                    <a:pt x="119634" y="200882"/>
                    <a:pt x="115253" y="205264"/>
                  </a:cubicBezTo>
                  <a:close/>
                  <a:moveTo>
                    <a:pt x="115253" y="115348"/>
                  </a:moveTo>
                  <a:lnTo>
                    <a:pt x="81820" y="148781"/>
                  </a:lnTo>
                  <a:cubicBezTo>
                    <a:pt x="79629" y="150971"/>
                    <a:pt x="76771" y="152019"/>
                    <a:pt x="73914" y="152019"/>
                  </a:cubicBezTo>
                  <a:cubicBezTo>
                    <a:pt x="71056" y="152019"/>
                    <a:pt x="68199" y="150971"/>
                    <a:pt x="66008" y="148781"/>
                  </a:cubicBezTo>
                  <a:lnTo>
                    <a:pt x="54864" y="137636"/>
                  </a:lnTo>
                  <a:cubicBezTo>
                    <a:pt x="50483" y="133255"/>
                    <a:pt x="50483" y="126206"/>
                    <a:pt x="54864" y="121920"/>
                  </a:cubicBezTo>
                  <a:cubicBezTo>
                    <a:pt x="59246" y="117539"/>
                    <a:pt x="66294" y="117539"/>
                    <a:pt x="70580" y="121920"/>
                  </a:cubicBezTo>
                  <a:lnTo>
                    <a:pt x="73819" y="125159"/>
                  </a:lnTo>
                  <a:lnTo>
                    <a:pt x="99346" y="99632"/>
                  </a:lnTo>
                  <a:cubicBezTo>
                    <a:pt x="103727" y="95250"/>
                    <a:pt x="110776" y="95250"/>
                    <a:pt x="115062" y="99632"/>
                  </a:cubicBezTo>
                  <a:cubicBezTo>
                    <a:pt x="119634" y="103918"/>
                    <a:pt x="119634" y="110966"/>
                    <a:pt x="115253" y="115348"/>
                  </a:cubicBezTo>
                  <a:close/>
                  <a:moveTo>
                    <a:pt x="241173" y="320707"/>
                  </a:moveTo>
                  <a:lnTo>
                    <a:pt x="152019" y="320707"/>
                  </a:lnTo>
                  <a:cubicBezTo>
                    <a:pt x="145828" y="320707"/>
                    <a:pt x="140875" y="315754"/>
                    <a:pt x="140875" y="309563"/>
                  </a:cubicBezTo>
                  <a:cubicBezTo>
                    <a:pt x="140875" y="303371"/>
                    <a:pt x="145828" y="298418"/>
                    <a:pt x="152019" y="298418"/>
                  </a:cubicBezTo>
                  <a:lnTo>
                    <a:pt x="241173" y="298418"/>
                  </a:lnTo>
                  <a:cubicBezTo>
                    <a:pt x="247364" y="298418"/>
                    <a:pt x="252317" y="303371"/>
                    <a:pt x="252317" y="309563"/>
                  </a:cubicBezTo>
                  <a:cubicBezTo>
                    <a:pt x="252317" y="315754"/>
                    <a:pt x="247269" y="320707"/>
                    <a:pt x="241173" y="320707"/>
                  </a:cubicBezTo>
                  <a:close/>
                  <a:moveTo>
                    <a:pt x="241173" y="230791"/>
                  </a:moveTo>
                  <a:lnTo>
                    <a:pt x="152019" y="230791"/>
                  </a:lnTo>
                  <a:cubicBezTo>
                    <a:pt x="145828" y="230791"/>
                    <a:pt x="140875" y="225838"/>
                    <a:pt x="140875" y="219647"/>
                  </a:cubicBezTo>
                  <a:cubicBezTo>
                    <a:pt x="140875" y="213455"/>
                    <a:pt x="145828" y="208502"/>
                    <a:pt x="152019" y="208502"/>
                  </a:cubicBezTo>
                  <a:lnTo>
                    <a:pt x="241173" y="208502"/>
                  </a:lnTo>
                  <a:cubicBezTo>
                    <a:pt x="247364" y="208502"/>
                    <a:pt x="252317" y="213455"/>
                    <a:pt x="252317" y="219647"/>
                  </a:cubicBezTo>
                  <a:cubicBezTo>
                    <a:pt x="252317" y="225838"/>
                    <a:pt x="247269" y="230791"/>
                    <a:pt x="241173" y="230791"/>
                  </a:cubicBezTo>
                  <a:close/>
                  <a:moveTo>
                    <a:pt x="241173" y="140875"/>
                  </a:moveTo>
                  <a:lnTo>
                    <a:pt x="152019" y="140875"/>
                  </a:lnTo>
                  <a:cubicBezTo>
                    <a:pt x="145828" y="140875"/>
                    <a:pt x="140875" y="135922"/>
                    <a:pt x="140875" y="129731"/>
                  </a:cubicBezTo>
                  <a:cubicBezTo>
                    <a:pt x="140875" y="123539"/>
                    <a:pt x="145828" y="118586"/>
                    <a:pt x="152019" y="118586"/>
                  </a:cubicBezTo>
                  <a:lnTo>
                    <a:pt x="241173" y="118586"/>
                  </a:lnTo>
                  <a:cubicBezTo>
                    <a:pt x="247364" y="118586"/>
                    <a:pt x="252317" y="123539"/>
                    <a:pt x="252317" y="129731"/>
                  </a:cubicBezTo>
                  <a:cubicBezTo>
                    <a:pt x="252317" y="135922"/>
                    <a:pt x="247269" y="140875"/>
                    <a:pt x="241173" y="140875"/>
                  </a:cubicBezTo>
                  <a:close/>
                </a:path>
              </a:pathLst>
            </a:custGeom>
            <a:solidFill>
              <a:srgbClr val="FFFFFF"/>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Light"/>
                <a:ea typeface="Montserrat Light"/>
                <a:cs typeface="Montserrat Light"/>
                <a:sym typeface="Montserrat Light"/>
              </a:endParaRPr>
            </a:p>
          </p:txBody>
        </p:sp>
      </p:grpSp>
      <p:sp>
        <p:nvSpPr>
          <p:cNvPr id="147" name="Google Shape;147;p15"/>
          <p:cNvSpPr/>
          <p:nvPr/>
        </p:nvSpPr>
        <p:spPr>
          <a:xfrm>
            <a:off x="6292289" y="3099424"/>
            <a:ext cx="2264700" cy="6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800">
                <a:solidFill>
                  <a:srgbClr val="064981"/>
                </a:solidFill>
                <a:latin typeface="Montserrat Light"/>
                <a:ea typeface="Montserrat Light"/>
                <a:cs typeface="Montserrat Light"/>
                <a:sym typeface="Montserrat Light"/>
              </a:rPr>
              <a:t>Special Libraries</a:t>
            </a:r>
            <a:endParaRPr sz="1800">
              <a:solidFill>
                <a:srgbClr val="064981"/>
              </a:solidFill>
              <a:latin typeface="Montserrat Light"/>
              <a:ea typeface="Montserrat Light"/>
              <a:cs typeface="Montserrat Light"/>
              <a:sym typeface="Montserrat Light"/>
            </a:endParaRPr>
          </a:p>
        </p:txBody>
      </p:sp>
      <p:pic>
        <p:nvPicPr>
          <p:cNvPr id="148" name="Google Shape;148;p15"/>
          <p:cNvPicPr preferRelativeResize="0"/>
          <p:nvPr/>
        </p:nvPicPr>
        <p:blipFill>
          <a:blip r:embed="rId3">
            <a:alphaModFix/>
          </a:blip>
          <a:stretch>
            <a:fillRect/>
          </a:stretch>
        </p:blipFill>
        <p:spPr>
          <a:xfrm>
            <a:off x="493350" y="1550125"/>
            <a:ext cx="2932200" cy="1313100"/>
          </a:xfrm>
          <a:prstGeom prst="rect">
            <a:avLst/>
          </a:prstGeom>
          <a:noFill/>
          <a:ln>
            <a:noFill/>
          </a:ln>
        </p:spPr>
      </p:pic>
      <p:pic>
        <p:nvPicPr>
          <p:cNvPr id="149" name="Google Shape;149;p15"/>
          <p:cNvPicPr preferRelativeResize="0"/>
          <p:nvPr/>
        </p:nvPicPr>
        <p:blipFill>
          <a:blip r:embed="rId4">
            <a:alphaModFix/>
          </a:blip>
          <a:stretch>
            <a:fillRect/>
          </a:stretch>
        </p:blipFill>
        <p:spPr>
          <a:xfrm>
            <a:off x="3570475" y="3064600"/>
            <a:ext cx="2721824" cy="1464875"/>
          </a:xfrm>
          <a:prstGeom prst="rect">
            <a:avLst/>
          </a:prstGeom>
          <a:noFill/>
          <a:ln>
            <a:noFill/>
          </a:ln>
        </p:spPr>
      </p:pic>
      <p:pic>
        <p:nvPicPr>
          <p:cNvPr id="150" name="Google Shape;150;p15"/>
          <p:cNvPicPr preferRelativeResize="0"/>
          <p:nvPr/>
        </p:nvPicPr>
        <p:blipFill>
          <a:blip r:embed="rId5">
            <a:alphaModFix/>
          </a:blip>
          <a:stretch>
            <a:fillRect/>
          </a:stretch>
        </p:blipFill>
        <p:spPr>
          <a:xfrm>
            <a:off x="6385949" y="1450842"/>
            <a:ext cx="2264700" cy="151167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6"/>
          <p:cNvSpPr txBox="1"/>
          <p:nvPr>
            <p:ph type="title"/>
          </p:nvPr>
        </p:nvSpPr>
        <p:spPr>
          <a:xfrm>
            <a:off x="819150" y="377575"/>
            <a:ext cx="7505700" cy="5691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rgbClr val="000000"/>
              </a:buClr>
              <a:buFont typeface="Arial"/>
              <a:buNone/>
            </a:pPr>
            <a:r>
              <a:rPr lang="en" sz="2400">
                <a:solidFill>
                  <a:srgbClr val="064981"/>
                </a:solidFill>
                <a:latin typeface="Montserrat SemiBold"/>
                <a:ea typeface="Montserrat SemiBold"/>
                <a:cs typeface="Montserrat SemiBold"/>
                <a:sym typeface="Montserrat SemiBold"/>
              </a:rPr>
              <a:t>A </a:t>
            </a:r>
            <a:r>
              <a:rPr lang="en" sz="2400" u="sng">
                <a:solidFill>
                  <a:srgbClr val="0563C1"/>
                </a:solidFill>
                <a:latin typeface="Montserrat SemiBold"/>
                <a:ea typeface="Montserrat SemiBold"/>
                <a:cs typeface="Montserrat SemiBold"/>
                <a:sym typeface="Montserrat SemiBold"/>
                <a:hlinkClick r:id="rId3">
                  <a:extLst>
                    <a:ext uri="{A12FA001-AC4F-418D-AE19-62706E023703}">
                      <ahyp:hlinkClr val="tx"/>
                    </a:ext>
                  </a:extLst>
                </a:hlinkClick>
              </a:rPr>
              <a:t>Very Short History</a:t>
            </a:r>
            <a:r>
              <a:rPr lang="en" sz="2400">
                <a:solidFill>
                  <a:srgbClr val="064981"/>
                </a:solidFill>
                <a:latin typeface="Montserrat SemiBold"/>
                <a:ea typeface="Montserrat SemiBold"/>
                <a:cs typeface="Montserrat SemiBold"/>
                <a:sym typeface="Montserrat SemiBold"/>
              </a:rPr>
              <a:t> of US Public Libraries</a:t>
            </a:r>
            <a:endParaRPr sz="2400">
              <a:solidFill>
                <a:srgbClr val="064981"/>
              </a:solidFill>
              <a:latin typeface="Montserrat SemiBold"/>
              <a:ea typeface="Montserrat SemiBold"/>
              <a:cs typeface="Montserrat SemiBold"/>
              <a:sym typeface="Montserrat SemiBold"/>
            </a:endParaRPr>
          </a:p>
          <a:p>
            <a:pPr indent="0" lvl="0" marL="0" rtl="0" algn="l">
              <a:spcBef>
                <a:spcPts val="0"/>
              </a:spcBef>
              <a:spcAft>
                <a:spcPts val="0"/>
              </a:spcAft>
              <a:buNone/>
            </a:pPr>
            <a:r>
              <a:t/>
            </a:r>
            <a:endParaRPr/>
          </a:p>
        </p:txBody>
      </p:sp>
      <p:sp>
        <p:nvSpPr>
          <p:cNvPr id="156" name="Google Shape;156;p16"/>
          <p:cNvSpPr txBox="1"/>
          <p:nvPr>
            <p:ph idx="1" type="body"/>
          </p:nvPr>
        </p:nvSpPr>
        <p:spPr>
          <a:xfrm>
            <a:off x="316200" y="1128975"/>
            <a:ext cx="5350800" cy="3338400"/>
          </a:xfrm>
          <a:prstGeom prst="rect">
            <a:avLst/>
          </a:prstGeom>
        </p:spPr>
        <p:txBody>
          <a:bodyPr anchorCtr="0" anchor="t" bIns="91425" lIns="91425" spcFirstLastPara="1" rIns="91425" wrap="square" tIns="91425">
            <a:noAutofit/>
          </a:bodyPr>
          <a:lstStyle/>
          <a:p>
            <a:pPr indent="-311150" lvl="0" marL="457200" rtl="0" algn="l">
              <a:lnSpc>
                <a:spcPct val="90000"/>
              </a:lnSpc>
              <a:spcBef>
                <a:spcPts val="0"/>
              </a:spcBef>
              <a:spcAft>
                <a:spcPts val="0"/>
              </a:spcAft>
              <a:buClr>
                <a:srgbClr val="000000"/>
              </a:buClr>
              <a:buSzPts val="1300"/>
              <a:buFont typeface="Arial"/>
              <a:buChar char="-"/>
            </a:pPr>
            <a:r>
              <a:rPr lang="en">
                <a:solidFill>
                  <a:srgbClr val="064981"/>
                </a:solidFill>
                <a:latin typeface="Montserrat Light"/>
                <a:ea typeface="Montserrat Light"/>
                <a:cs typeface="Montserrat Light"/>
                <a:sym typeface="Montserrat Light"/>
              </a:rPr>
              <a:t>First US public library in Philadelphia, founded by Ben Franklin as a subscription library in the mid-1700s</a:t>
            </a:r>
            <a:endParaRPr>
              <a:solidFill>
                <a:srgbClr val="064981"/>
              </a:solidFill>
              <a:latin typeface="Montserrat Light"/>
              <a:ea typeface="Montserrat Light"/>
              <a:cs typeface="Montserrat Light"/>
              <a:sym typeface="Montserrat Light"/>
            </a:endParaRPr>
          </a:p>
          <a:p>
            <a:pPr indent="0" lvl="0" marL="0" rtl="0" algn="l">
              <a:lnSpc>
                <a:spcPct val="90000"/>
              </a:lnSpc>
              <a:spcBef>
                <a:spcPts val="0"/>
              </a:spcBef>
              <a:spcAft>
                <a:spcPts val="0"/>
              </a:spcAft>
              <a:buNone/>
            </a:pPr>
            <a:r>
              <a:t/>
            </a:r>
            <a:endParaRPr>
              <a:solidFill>
                <a:srgbClr val="064981"/>
              </a:solidFill>
              <a:latin typeface="Montserrat Light"/>
              <a:ea typeface="Montserrat Light"/>
              <a:cs typeface="Montserrat Light"/>
              <a:sym typeface="Montserrat Light"/>
            </a:endParaRPr>
          </a:p>
          <a:p>
            <a:pPr indent="-311150" lvl="0" marL="457200" rtl="0" algn="l">
              <a:lnSpc>
                <a:spcPct val="90000"/>
              </a:lnSpc>
              <a:spcBef>
                <a:spcPts val="0"/>
              </a:spcBef>
              <a:spcAft>
                <a:spcPts val="0"/>
              </a:spcAft>
              <a:buClr>
                <a:srgbClr val="064981"/>
              </a:buClr>
              <a:buSzPts val="1300"/>
              <a:buFont typeface="Montserrat Light"/>
              <a:buChar char="-"/>
            </a:pPr>
            <a:r>
              <a:rPr lang="en">
                <a:solidFill>
                  <a:srgbClr val="064981"/>
                </a:solidFill>
                <a:latin typeface="Montserrat Light"/>
                <a:ea typeface="Montserrat Light"/>
                <a:cs typeface="Montserrat Light"/>
                <a:sym typeface="Montserrat Light"/>
              </a:rPr>
              <a:t>Boston Public Library, first major municipal public library, 1854</a:t>
            </a:r>
            <a:endParaRPr>
              <a:solidFill>
                <a:srgbClr val="064981"/>
              </a:solidFill>
              <a:latin typeface="Montserrat Light"/>
              <a:ea typeface="Montserrat Light"/>
              <a:cs typeface="Montserrat Light"/>
              <a:sym typeface="Montserrat Light"/>
            </a:endParaRPr>
          </a:p>
          <a:p>
            <a:pPr indent="0" lvl="0" marL="0" rtl="0" algn="l">
              <a:lnSpc>
                <a:spcPct val="90000"/>
              </a:lnSpc>
              <a:spcBef>
                <a:spcPts val="0"/>
              </a:spcBef>
              <a:spcAft>
                <a:spcPts val="0"/>
              </a:spcAft>
              <a:buNone/>
            </a:pPr>
            <a:r>
              <a:t/>
            </a:r>
            <a:endParaRPr>
              <a:solidFill>
                <a:srgbClr val="064981"/>
              </a:solidFill>
              <a:latin typeface="Montserrat Light"/>
              <a:ea typeface="Montserrat Light"/>
              <a:cs typeface="Montserrat Light"/>
              <a:sym typeface="Montserrat Light"/>
            </a:endParaRPr>
          </a:p>
          <a:p>
            <a:pPr indent="-311150" lvl="0" marL="457200" rtl="0" algn="l">
              <a:lnSpc>
                <a:spcPct val="90000"/>
              </a:lnSpc>
              <a:spcBef>
                <a:spcPts val="0"/>
              </a:spcBef>
              <a:spcAft>
                <a:spcPts val="0"/>
              </a:spcAft>
              <a:buClr>
                <a:srgbClr val="064981"/>
              </a:buClr>
              <a:buSzPts val="1300"/>
              <a:buFont typeface="Montserrat Light"/>
              <a:buChar char="-"/>
            </a:pPr>
            <a:r>
              <a:rPr lang="en">
                <a:solidFill>
                  <a:srgbClr val="064981"/>
                </a:solidFill>
                <a:latin typeface="Montserrat Light"/>
                <a:ea typeface="Montserrat Light"/>
                <a:cs typeface="Montserrat Light"/>
                <a:sym typeface="Montserrat Light"/>
              </a:rPr>
              <a:t>First completely taxpayer supported library in Peterborough, New Hampshire in 1883. </a:t>
            </a:r>
            <a:endParaRPr>
              <a:solidFill>
                <a:srgbClr val="064981"/>
              </a:solidFill>
              <a:latin typeface="Montserrat Light"/>
              <a:ea typeface="Montserrat Light"/>
              <a:cs typeface="Montserrat Light"/>
              <a:sym typeface="Montserrat Light"/>
            </a:endParaRPr>
          </a:p>
          <a:p>
            <a:pPr indent="0" lvl="0" marL="0" rtl="0" algn="l">
              <a:lnSpc>
                <a:spcPct val="90000"/>
              </a:lnSpc>
              <a:spcBef>
                <a:spcPts val="0"/>
              </a:spcBef>
              <a:spcAft>
                <a:spcPts val="0"/>
              </a:spcAft>
              <a:buNone/>
            </a:pPr>
            <a:r>
              <a:t/>
            </a:r>
            <a:endParaRPr>
              <a:solidFill>
                <a:srgbClr val="064981"/>
              </a:solidFill>
              <a:latin typeface="Montserrat Light"/>
              <a:ea typeface="Montserrat Light"/>
              <a:cs typeface="Montserrat Light"/>
              <a:sym typeface="Montserrat Light"/>
            </a:endParaRPr>
          </a:p>
          <a:p>
            <a:pPr indent="-311150" lvl="0" marL="457200" rtl="0" algn="l">
              <a:lnSpc>
                <a:spcPct val="90000"/>
              </a:lnSpc>
              <a:spcBef>
                <a:spcPts val="0"/>
              </a:spcBef>
              <a:spcAft>
                <a:spcPts val="0"/>
              </a:spcAft>
              <a:buClr>
                <a:srgbClr val="064981"/>
              </a:buClr>
              <a:buSzPts val="1300"/>
              <a:buFont typeface="Montserrat Light"/>
              <a:buChar char="-"/>
            </a:pPr>
            <a:r>
              <a:rPr lang="en">
                <a:solidFill>
                  <a:srgbClr val="064981"/>
                </a:solidFill>
                <a:latin typeface="Montserrat Light"/>
                <a:ea typeface="Montserrat Light"/>
                <a:cs typeface="Montserrat Light"/>
                <a:sym typeface="Montserrat Light"/>
              </a:rPr>
              <a:t>Women played a major role in the growth of libraries across the midwest, south, and west. Libraries became a centerpiece to communities, and they worked outward to reach those in more rural areas. </a:t>
            </a:r>
            <a:endParaRPr>
              <a:solidFill>
                <a:srgbClr val="064981"/>
              </a:solidFill>
              <a:latin typeface="Montserrat Light"/>
              <a:ea typeface="Montserrat Light"/>
              <a:cs typeface="Montserrat Light"/>
              <a:sym typeface="Montserrat Light"/>
            </a:endParaRPr>
          </a:p>
          <a:p>
            <a:pPr indent="0" lvl="0" marL="0" rtl="0" algn="l">
              <a:lnSpc>
                <a:spcPct val="90000"/>
              </a:lnSpc>
              <a:spcBef>
                <a:spcPts val="0"/>
              </a:spcBef>
              <a:spcAft>
                <a:spcPts val="0"/>
              </a:spcAft>
              <a:buNone/>
            </a:pPr>
            <a:r>
              <a:t/>
            </a:r>
            <a:endParaRPr>
              <a:solidFill>
                <a:srgbClr val="064981"/>
              </a:solidFill>
              <a:latin typeface="Montserrat Light"/>
              <a:ea typeface="Montserrat Light"/>
              <a:cs typeface="Montserrat Light"/>
              <a:sym typeface="Montserrat Light"/>
            </a:endParaRPr>
          </a:p>
          <a:p>
            <a:pPr indent="-311150" lvl="0" marL="457200" rtl="0" algn="l">
              <a:lnSpc>
                <a:spcPct val="90000"/>
              </a:lnSpc>
              <a:spcBef>
                <a:spcPts val="0"/>
              </a:spcBef>
              <a:spcAft>
                <a:spcPts val="0"/>
              </a:spcAft>
              <a:buClr>
                <a:srgbClr val="064981"/>
              </a:buClr>
              <a:buSzPts val="1300"/>
              <a:buFont typeface="Montserrat Light"/>
              <a:buChar char="-"/>
            </a:pPr>
            <a:r>
              <a:rPr lang="en">
                <a:solidFill>
                  <a:srgbClr val="064981"/>
                </a:solidFill>
                <a:latin typeface="Montserrat Light"/>
                <a:ea typeface="Montserrat Light"/>
                <a:cs typeface="Montserrat Light"/>
                <a:sym typeface="Montserrat Light"/>
              </a:rPr>
              <a:t>By 1920, there were 3,500 public libraries in the US. Andrew Carnegie helped fund 1,687 of them, alongside funding 108 academic libraries (and several libraries in other parts of the world).</a:t>
            </a:r>
            <a:endParaRPr>
              <a:solidFill>
                <a:srgbClr val="064981"/>
              </a:solidFill>
              <a:latin typeface="Montserrat Light"/>
              <a:ea typeface="Montserrat Light"/>
              <a:cs typeface="Montserrat Light"/>
              <a:sym typeface="Montserrat Light"/>
            </a:endParaRPr>
          </a:p>
          <a:p>
            <a:pPr indent="0" lvl="0" marL="0" rtl="0" algn="l">
              <a:lnSpc>
                <a:spcPct val="105000"/>
              </a:lnSpc>
              <a:spcBef>
                <a:spcPts val="0"/>
              </a:spcBef>
              <a:spcAft>
                <a:spcPts val="1200"/>
              </a:spcAft>
              <a:buNone/>
            </a:pPr>
            <a:r>
              <a:t/>
            </a:r>
            <a:endParaRPr sz="1500"/>
          </a:p>
        </p:txBody>
      </p:sp>
      <p:pic>
        <p:nvPicPr>
          <p:cNvPr id="157" name="Google Shape;157;p16"/>
          <p:cNvPicPr preferRelativeResize="0"/>
          <p:nvPr/>
        </p:nvPicPr>
        <p:blipFill>
          <a:blip r:embed="rId4">
            <a:alphaModFix/>
          </a:blip>
          <a:stretch>
            <a:fillRect/>
          </a:stretch>
        </p:blipFill>
        <p:spPr>
          <a:xfrm>
            <a:off x="5777475" y="1623938"/>
            <a:ext cx="3018525" cy="189563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7"/>
          <p:cNvSpPr txBox="1"/>
          <p:nvPr>
            <p:ph type="title"/>
          </p:nvPr>
        </p:nvSpPr>
        <p:spPr>
          <a:xfrm>
            <a:off x="819150" y="464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What Do Libraries Do?</a:t>
            </a:r>
            <a:endParaRPr/>
          </a:p>
        </p:txBody>
      </p:sp>
      <p:sp>
        <p:nvSpPr>
          <p:cNvPr id="163" name="Google Shape;163;p17"/>
          <p:cNvSpPr txBox="1"/>
          <p:nvPr>
            <p:ph idx="1" type="body"/>
          </p:nvPr>
        </p:nvSpPr>
        <p:spPr>
          <a:xfrm>
            <a:off x="819150" y="1124100"/>
            <a:ext cx="7505700" cy="35757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Provide access to books, audiobooks, movies, games, music, and other physical and digital materials for users to borrow and use.</a:t>
            </a:r>
            <a:endParaRPr/>
          </a:p>
          <a:p>
            <a:pPr indent="-311150" lvl="0" marL="457200" rtl="0" algn="l">
              <a:spcBef>
                <a:spcPts val="0"/>
              </a:spcBef>
              <a:spcAft>
                <a:spcPts val="0"/>
              </a:spcAft>
              <a:buSzPts val="1300"/>
              <a:buChar char="-"/>
            </a:pPr>
            <a:r>
              <a:rPr lang="en"/>
              <a:t>Allow use of study rooms or programming rooms for individuals and groups within a community.</a:t>
            </a:r>
            <a:endParaRPr/>
          </a:p>
          <a:p>
            <a:pPr indent="-311150" lvl="0" marL="457200" rtl="0" algn="l">
              <a:spcBef>
                <a:spcPts val="0"/>
              </a:spcBef>
              <a:spcAft>
                <a:spcPts val="0"/>
              </a:spcAft>
              <a:buSzPts val="1300"/>
              <a:buChar char="-"/>
            </a:pPr>
            <a:r>
              <a:rPr lang="en"/>
              <a:t>Provide reference services with highly trained library workers, allowing people to ask questions and find reputable resources and answers.</a:t>
            </a:r>
            <a:endParaRPr/>
          </a:p>
          <a:p>
            <a:pPr indent="-311150" lvl="0" marL="457200" rtl="0" algn="l">
              <a:spcBef>
                <a:spcPts val="0"/>
              </a:spcBef>
              <a:spcAft>
                <a:spcPts val="0"/>
              </a:spcAft>
              <a:buSzPts val="1300"/>
              <a:buChar char="-"/>
            </a:pPr>
            <a:r>
              <a:rPr lang="en"/>
              <a:t>Purchase and offer research databases, as well as databases that offer everything from craft tutorials to car repair manuals. </a:t>
            </a:r>
            <a:endParaRPr/>
          </a:p>
          <a:p>
            <a:pPr indent="-311150" lvl="0" marL="457200" rtl="0" algn="l">
              <a:spcBef>
                <a:spcPts val="0"/>
              </a:spcBef>
              <a:spcAft>
                <a:spcPts val="0"/>
              </a:spcAft>
              <a:buSzPts val="1300"/>
              <a:buChar char="-"/>
            </a:pPr>
            <a:r>
              <a:rPr lang="en"/>
              <a:t>Teach information and media literacy.</a:t>
            </a:r>
            <a:endParaRPr/>
          </a:p>
          <a:p>
            <a:pPr indent="-311150" lvl="0" marL="457200" rtl="0" algn="l">
              <a:spcBef>
                <a:spcPts val="0"/>
              </a:spcBef>
              <a:spcAft>
                <a:spcPts val="0"/>
              </a:spcAft>
              <a:buSzPts val="1300"/>
              <a:buChar char="-"/>
            </a:pPr>
            <a:r>
              <a:rPr lang="en"/>
              <a:t>Offer technology for public use, from computers to iPads, printers, fax machines, and more. </a:t>
            </a:r>
            <a:endParaRPr/>
          </a:p>
          <a:p>
            <a:pPr indent="-311150" lvl="0" marL="457200" rtl="0" algn="l">
              <a:spcBef>
                <a:spcPts val="0"/>
              </a:spcBef>
              <a:spcAft>
                <a:spcPts val="0"/>
              </a:spcAft>
              <a:buSzPts val="1300"/>
              <a:buChar char="-"/>
            </a:pPr>
            <a:r>
              <a:rPr lang="en"/>
              <a:t>Curate and provide career, school, business, and </a:t>
            </a:r>
            <a:r>
              <a:rPr lang="en"/>
              <a:t>entrepreneurial</a:t>
            </a:r>
            <a:r>
              <a:rPr lang="en"/>
              <a:t> </a:t>
            </a:r>
            <a:r>
              <a:rPr lang="en"/>
              <a:t>resources</a:t>
            </a:r>
            <a:r>
              <a:rPr lang="en"/>
              <a:t>. </a:t>
            </a:r>
            <a:endParaRPr/>
          </a:p>
          <a:p>
            <a:pPr indent="-311150" lvl="0" marL="457200" rtl="0" algn="l">
              <a:spcBef>
                <a:spcPts val="0"/>
              </a:spcBef>
              <a:spcAft>
                <a:spcPts val="0"/>
              </a:spcAft>
              <a:buSzPts val="1300"/>
              <a:buChar char="-"/>
            </a:pPr>
            <a:r>
              <a:rPr lang="en"/>
              <a:t>Encourage creativity and STEAM learning through Makerspaces, programming, and events for all ages within a community. </a:t>
            </a:r>
            <a:endParaRPr/>
          </a:p>
          <a:p>
            <a:pPr indent="-311150" lvl="0" marL="457200" rtl="0" algn="l">
              <a:spcBef>
                <a:spcPts val="0"/>
              </a:spcBef>
              <a:spcAft>
                <a:spcPts val="0"/>
              </a:spcAft>
              <a:buSzPts val="1300"/>
              <a:buChar char="-"/>
            </a:pPr>
            <a:r>
              <a:rPr lang="en"/>
              <a:t>Some libraries offer notary public services and voter registration, supplement food banks, lend “big” items like telescopes or wireless hotspots, museum passes, seed libraries, and so much more.</a:t>
            </a:r>
            <a:endParaRPr/>
          </a:p>
          <a:p>
            <a:pPr indent="-311150" lvl="0" marL="457200" rtl="0" algn="l">
              <a:spcBef>
                <a:spcPts val="0"/>
              </a:spcBef>
              <a:spcAft>
                <a:spcPts val="0"/>
              </a:spcAft>
              <a:buSzPts val="1300"/>
              <a:buChar char="-"/>
            </a:pPr>
            <a:r>
              <a:rPr lang="en"/>
              <a:t>Advocate, encourage, and practice intellectual freedom and the freedom to read.</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First Amendment</a:t>
            </a:r>
            <a:endParaRPr/>
          </a:p>
        </p:txBody>
      </p:sp>
      <p:sp>
        <p:nvSpPr>
          <p:cNvPr id="169" name="Google Shape;169;p18"/>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Clr>
                <a:srgbClr val="000000"/>
              </a:buClr>
              <a:buSzPts val="1400"/>
              <a:buFont typeface="Arial"/>
              <a:buNone/>
            </a:pPr>
            <a:r>
              <a:rPr i="1" lang="en" sz="2200">
                <a:solidFill>
                  <a:srgbClr val="000000"/>
                </a:solidFill>
              </a:rPr>
              <a:t>Congress shall make no law respecting an establishment of religion, or prohibiting the free exercise thereof; or abridging the freedom of speech, or of the press; or the right of the people peaceably to assemble, and to petition the Government for a redress of grievances. </a:t>
            </a:r>
            <a:endParaRPr i="1" sz="2200">
              <a:solidFill>
                <a:srgbClr val="000000"/>
              </a:solidFill>
            </a:endParaRPr>
          </a:p>
          <a:p>
            <a:pPr indent="0" lvl="0" marL="0" rtl="0" algn="l">
              <a:spcBef>
                <a:spcPts val="0"/>
              </a:spcBef>
              <a:spcAft>
                <a:spcPts val="12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9"/>
          <p:cNvSpPr txBox="1"/>
          <p:nvPr>
            <p:ph type="title"/>
          </p:nvPr>
        </p:nvSpPr>
        <p:spPr>
          <a:xfrm>
            <a:off x="819150" y="54112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Library Bill of Rights</a:t>
            </a:r>
            <a:endParaRPr/>
          </a:p>
        </p:txBody>
      </p:sp>
      <p:sp>
        <p:nvSpPr>
          <p:cNvPr id="175" name="Google Shape;175;p19"/>
          <p:cNvSpPr txBox="1"/>
          <p:nvPr>
            <p:ph idx="1" type="body"/>
          </p:nvPr>
        </p:nvSpPr>
        <p:spPr>
          <a:xfrm>
            <a:off x="4464950" y="1337550"/>
            <a:ext cx="3859800" cy="31482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The basic principles that guide the service of all libraries, established in 1939. </a:t>
            </a:r>
            <a:endParaRPr/>
          </a:p>
          <a:p>
            <a:pPr indent="-311150" lvl="0" marL="457200" rtl="0" algn="l">
              <a:spcBef>
                <a:spcPts val="0"/>
              </a:spcBef>
              <a:spcAft>
                <a:spcPts val="0"/>
              </a:spcAft>
              <a:buSzPts val="1300"/>
              <a:buChar char="-"/>
            </a:pPr>
            <a:r>
              <a:rPr lang="en"/>
              <a:t>Libraries are places where your privacy, access to information and freedom of expression and ideas are protected. </a:t>
            </a:r>
            <a:endParaRPr/>
          </a:p>
          <a:p>
            <a:pPr indent="-311150" lvl="0" marL="457200" rtl="0" algn="l">
              <a:spcBef>
                <a:spcPts val="0"/>
              </a:spcBef>
              <a:spcAft>
                <a:spcPts val="0"/>
              </a:spcAft>
              <a:buSzPts val="1300"/>
              <a:buChar char="-"/>
            </a:pPr>
            <a:r>
              <a:rPr lang="en"/>
              <a:t>Libraries should provide materials from all sides of an issue.  Even, if not especially, from sides we might personally find offensive.</a:t>
            </a:r>
            <a:endParaRPr/>
          </a:p>
          <a:p>
            <a:pPr indent="-311150" lvl="0" marL="457200" rtl="0" algn="l">
              <a:spcBef>
                <a:spcPts val="0"/>
              </a:spcBef>
              <a:spcAft>
                <a:spcPts val="0"/>
              </a:spcAft>
              <a:buSzPts val="1300"/>
              <a:buChar char="-"/>
            </a:pPr>
            <a:r>
              <a:rPr lang="en"/>
              <a:t>Libraries should challenge censorship. </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u="sng">
                <a:solidFill>
                  <a:schemeClr val="hlink"/>
                </a:solidFill>
                <a:hlinkClick r:id="rId3"/>
              </a:rPr>
              <a:t>https://www.ala.org/advocacy/intfreedom/librarybill</a:t>
            </a:r>
            <a:r>
              <a:rPr lang="en"/>
              <a:t> </a:t>
            </a:r>
            <a:endParaRPr/>
          </a:p>
        </p:txBody>
      </p:sp>
      <p:pic>
        <p:nvPicPr>
          <p:cNvPr id="176" name="Google Shape;176;p19"/>
          <p:cNvPicPr preferRelativeResize="0"/>
          <p:nvPr/>
        </p:nvPicPr>
        <p:blipFill>
          <a:blip r:embed="rId4">
            <a:alphaModFix/>
          </a:blip>
          <a:stretch>
            <a:fillRect/>
          </a:stretch>
        </p:blipFill>
        <p:spPr>
          <a:xfrm>
            <a:off x="1078750" y="1261350"/>
            <a:ext cx="2404597" cy="33429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0"/>
          <p:cNvSpPr txBox="1"/>
          <p:nvPr>
            <p:ph type="title"/>
          </p:nvPr>
        </p:nvSpPr>
        <p:spPr>
          <a:xfrm>
            <a:off x="819150" y="541125"/>
            <a:ext cx="75057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Intellectual Freedom &amp; The Freedom to Read</a:t>
            </a:r>
            <a:endParaRPr/>
          </a:p>
        </p:txBody>
      </p:sp>
      <p:sp>
        <p:nvSpPr>
          <p:cNvPr id="182" name="Google Shape;182;p20"/>
          <p:cNvSpPr txBox="1"/>
          <p:nvPr>
            <p:ph idx="1" type="body"/>
          </p:nvPr>
        </p:nvSpPr>
        <p:spPr>
          <a:xfrm>
            <a:off x="819050" y="1337550"/>
            <a:ext cx="7505700" cy="3148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700"/>
              <a:t>Intellectual freedom is the right of every individual to both seek and receive information from all points of view without restriction. It provides free access to all expressions of ideas through which any and all sides of a question, cause or movement may be explored. </a:t>
            </a:r>
            <a:endParaRPr sz="1700"/>
          </a:p>
          <a:p>
            <a:pPr indent="0" lvl="0" marL="0" rtl="0" algn="l">
              <a:spcBef>
                <a:spcPts val="1200"/>
              </a:spcBef>
              <a:spcAft>
                <a:spcPts val="0"/>
              </a:spcAft>
              <a:buNone/>
            </a:pPr>
            <a:r>
              <a:t/>
            </a:r>
            <a:endParaRPr sz="1700"/>
          </a:p>
          <a:p>
            <a:pPr indent="0" lvl="0" marL="0" rtl="0" algn="l">
              <a:spcBef>
                <a:spcPts val="1200"/>
              </a:spcBef>
              <a:spcAft>
                <a:spcPts val="1200"/>
              </a:spcAft>
              <a:buNone/>
            </a:pPr>
            <a:r>
              <a:rPr lang="en" sz="1700"/>
              <a:t>The Freedom to Read is intellectual freedom in action. It is about respecting that every individual can make decisions for themselves about what they would like to read, and it encourages discussion that is crucial to sharing and facilitating new thoughts and </a:t>
            </a:r>
            <a:r>
              <a:rPr lang="en" sz="1700"/>
              <a:t>ideas</a:t>
            </a:r>
            <a:r>
              <a:rPr lang="en" sz="1700"/>
              <a:t>. The Freedom to Read is a guarantee of the First Amendment. </a:t>
            </a:r>
            <a:endParaRPr sz="17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1"/>
          <p:cNvSpPr txBox="1"/>
          <p:nvPr>
            <p:ph type="title"/>
          </p:nvPr>
        </p:nvSpPr>
        <p:spPr>
          <a:xfrm>
            <a:off x="819150" y="541125"/>
            <a:ext cx="75057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Do Librarians Find Materials for Their Collections and Communities?</a:t>
            </a:r>
            <a:endParaRPr/>
          </a:p>
        </p:txBody>
      </p:sp>
      <p:sp>
        <p:nvSpPr>
          <p:cNvPr id="188" name="Google Shape;188;p21"/>
          <p:cNvSpPr txBox="1"/>
          <p:nvPr/>
        </p:nvSpPr>
        <p:spPr>
          <a:xfrm>
            <a:off x="888799" y="1975285"/>
            <a:ext cx="2890800" cy="7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064981"/>
                </a:solidFill>
                <a:latin typeface="Montserrat Light"/>
                <a:ea typeface="Montserrat Light"/>
                <a:cs typeface="Montserrat Light"/>
                <a:sym typeface="Montserrat Light"/>
              </a:rPr>
              <a:t>Publishers Weekly, Kirkus, School Library Journal, Book List, No Flying No Tights</a:t>
            </a:r>
            <a:endParaRPr sz="1100">
              <a:solidFill>
                <a:srgbClr val="064981"/>
              </a:solidFill>
              <a:latin typeface="Montserrat Light"/>
              <a:ea typeface="Montserrat Light"/>
              <a:cs typeface="Montserrat Light"/>
              <a:sym typeface="Montserrat Light"/>
            </a:endParaRPr>
          </a:p>
          <a:p>
            <a:pPr indent="0" lvl="0" marL="0" marR="0" rtl="0" algn="l">
              <a:spcBef>
                <a:spcPts val="0"/>
              </a:spcBef>
              <a:spcAft>
                <a:spcPts val="0"/>
              </a:spcAft>
              <a:buNone/>
            </a:pPr>
            <a:r>
              <a:t/>
            </a:r>
            <a:endParaRPr sz="1100">
              <a:solidFill>
                <a:srgbClr val="064981"/>
              </a:solidFill>
              <a:latin typeface="Montserrat Light"/>
              <a:ea typeface="Montserrat Light"/>
              <a:cs typeface="Montserrat Light"/>
              <a:sym typeface="Montserrat Light"/>
            </a:endParaRPr>
          </a:p>
          <a:p>
            <a:pPr indent="0" lvl="0" marL="0" marR="0" rtl="0" algn="l">
              <a:spcBef>
                <a:spcPts val="0"/>
              </a:spcBef>
              <a:spcAft>
                <a:spcPts val="0"/>
              </a:spcAft>
              <a:buNone/>
            </a:pPr>
            <a:r>
              <a:t/>
            </a:r>
            <a:endParaRPr sz="1100">
              <a:solidFill>
                <a:srgbClr val="064981"/>
              </a:solidFill>
              <a:latin typeface="Montserrat Light"/>
              <a:ea typeface="Montserrat Light"/>
              <a:cs typeface="Montserrat Light"/>
              <a:sym typeface="Montserrat Light"/>
            </a:endParaRPr>
          </a:p>
        </p:txBody>
      </p:sp>
      <p:sp>
        <p:nvSpPr>
          <p:cNvPr id="189" name="Google Shape;189;p21"/>
          <p:cNvSpPr/>
          <p:nvPr/>
        </p:nvSpPr>
        <p:spPr>
          <a:xfrm>
            <a:off x="888798" y="1652281"/>
            <a:ext cx="2890800" cy="300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Review Journals</a:t>
            </a:r>
            <a:endParaRPr sz="1100"/>
          </a:p>
        </p:txBody>
      </p:sp>
      <p:sp>
        <p:nvSpPr>
          <p:cNvPr id="190" name="Google Shape;190;p21"/>
          <p:cNvSpPr txBox="1"/>
          <p:nvPr/>
        </p:nvSpPr>
        <p:spPr>
          <a:xfrm>
            <a:off x="4349125" y="1975275"/>
            <a:ext cx="3801900" cy="7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rgbClr val="064981"/>
                </a:solidFill>
                <a:latin typeface="Montserrat Light"/>
                <a:ea typeface="Montserrat Light"/>
                <a:cs typeface="Montserrat Light"/>
                <a:sym typeface="Montserrat Light"/>
              </a:rPr>
              <a:t>Most vendors offer curated collections of best sellers, most anticipated books, specific genre highlights, and more. Companies like Junior Library Guild offer curated collections for young readers.</a:t>
            </a:r>
            <a:endParaRPr sz="1000">
              <a:solidFill>
                <a:srgbClr val="064981"/>
              </a:solidFill>
              <a:latin typeface="Montserrat Light"/>
              <a:ea typeface="Montserrat Light"/>
              <a:cs typeface="Montserrat Light"/>
              <a:sym typeface="Montserrat Light"/>
            </a:endParaRPr>
          </a:p>
          <a:p>
            <a:pPr indent="0" lvl="0" marL="0" marR="0" rtl="0" algn="l">
              <a:spcBef>
                <a:spcPts val="0"/>
              </a:spcBef>
              <a:spcAft>
                <a:spcPts val="0"/>
              </a:spcAft>
              <a:buNone/>
            </a:pPr>
            <a:r>
              <a:t/>
            </a:r>
            <a:endParaRPr sz="1000">
              <a:solidFill>
                <a:srgbClr val="064981"/>
              </a:solidFill>
              <a:latin typeface="Montserrat Light"/>
              <a:ea typeface="Montserrat Light"/>
              <a:cs typeface="Montserrat Light"/>
              <a:sym typeface="Montserrat Light"/>
            </a:endParaRPr>
          </a:p>
          <a:p>
            <a:pPr indent="0" lvl="0" marL="0" marR="0" rtl="0" algn="l">
              <a:spcBef>
                <a:spcPts val="0"/>
              </a:spcBef>
              <a:spcAft>
                <a:spcPts val="0"/>
              </a:spcAft>
              <a:buNone/>
            </a:pPr>
            <a:r>
              <a:rPr lang="en" sz="1000">
                <a:solidFill>
                  <a:srgbClr val="064981"/>
                </a:solidFill>
                <a:latin typeface="Montserrat Light"/>
                <a:ea typeface="Montserrat Light"/>
                <a:cs typeface="Montserrat Light"/>
                <a:sym typeface="Montserrat Light"/>
              </a:rPr>
              <a:t>Standing orders are recurrent orders of authors, NYT bestsellers, or genres that are perennially popular. Librarians don’t memorize when James Patterson has a new book. They get them automatically. </a:t>
            </a:r>
            <a:endParaRPr sz="1000">
              <a:solidFill>
                <a:srgbClr val="064981"/>
              </a:solidFill>
              <a:latin typeface="Montserrat Light"/>
              <a:ea typeface="Montserrat Light"/>
              <a:cs typeface="Montserrat Light"/>
              <a:sym typeface="Montserrat Light"/>
            </a:endParaRPr>
          </a:p>
          <a:p>
            <a:pPr indent="0" lvl="0" marL="0" marR="0" rtl="0" algn="l">
              <a:spcBef>
                <a:spcPts val="0"/>
              </a:spcBef>
              <a:spcAft>
                <a:spcPts val="0"/>
              </a:spcAft>
              <a:buNone/>
            </a:pPr>
            <a:r>
              <a:t/>
            </a:r>
            <a:endParaRPr sz="1000">
              <a:solidFill>
                <a:srgbClr val="064981"/>
              </a:solidFill>
              <a:latin typeface="Montserrat Light"/>
              <a:ea typeface="Montserrat Light"/>
              <a:cs typeface="Montserrat Light"/>
              <a:sym typeface="Montserrat Light"/>
            </a:endParaRPr>
          </a:p>
        </p:txBody>
      </p:sp>
      <p:sp>
        <p:nvSpPr>
          <p:cNvPr id="191" name="Google Shape;191;p21"/>
          <p:cNvSpPr/>
          <p:nvPr/>
        </p:nvSpPr>
        <p:spPr>
          <a:xfrm>
            <a:off x="4349121" y="1652275"/>
            <a:ext cx="3801900" cy="300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Vendors/</a:t>
            </a:r>
            <a:r>
              <a:rPr lang="en" sz="1500">
                <a:solidFill>
                  <a:srgbClr val="064981"/>
                </a:solidFill>
                <a:latin typeface="Montserrat SemiBold"/>
                <a:ea typeface="Montserrat SemiBold"/>
                <a:cs typeface="Montserrat SemiBold"/>
                <a:sym typeface="Montserrat SemiBold"/>
              </a:rPr>
              <a:t>Jobbers + Standing Orders</a:t>
            </a:r>
            <a:endParaRPr sz="1100"/>
          </a:p>
        </p:txBody>
      </p:sp>
      <p:sp>
        <p:nvSpPr>
          <p:cNvPr id="192" name="Google Shape;192;p21"/>
          <p:cNvSpPr txBox="1"/>
          <p:nvPr/>
        </p:nvSpPr>
        <p:spPr>
          <a:xfrm>
            <a:off x="888799" y="3859071"/>
            <a:ext cx="2890800" cy="7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064981"/>
                </a:solidFill>
                <a:latin typeface="Montserrat Light"/>
                <a:ea typeface="Montserrat Light"/>
                <a:cs typeface="Montserrat Light"/>
                <a:sym typeface="Montserrat Light"/>
              </a:rPr>
              <a:t>Especially by power users, young readers, and local authors</a:t>
            </a:r>
            <a:endParaRPr sz="1100">
              <a:solidFill>
                <a:srgbClr val="064981"/>
              </a:solidFill>
              <a:latin typeface="Montserrat Light"/>
              <a:ea typeface="Montserrat Light"/>
              <a:cs typeface="Montserrat Light"/>
              <a:sym typeface="Montserrat Light"/>
            </a:endParaRPr>
          </a:p>
        </p:txBody>
      </p:sp>
      <p:sp>
        <p:nvSpPr>
          <p:cNvPr id="193" name="Google Shape;193;p21"/>
          <p:cNvSpPr/>
          <p:nvPr/>
        </p:nvSpPr>
        <p:spPr>
          <a:xfrm>
            <a:off x="888798" y="3536066"/>
            <a:ext cx="2890800" cy="300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Patron Recommendations</a:t>
            </a:r>
            <a:endParaRPr sz="1100"/>
          </a:p>
        </p:txBody>
      </p:sp>
      <p:sp>
        <p:nvSpPr>
          <p:cNvPr id="194" name="Google Shape;194;p21"/>
          <p:cNvSpPr txBox="1"/>
          <p:nvPr/>
        </p:nvSpPr>
        <p:spPr>
          <a:xfrm>
            <a:off x="4349122" y="3859075"/>
            <a:ext cx="3653700" cy="7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064981"/>
                </a:solidFill>
                <a:latin typeface="Montserrat Light"/>
                <a:ea typeface="Montserrat Light"/>
                <a:cs typeface="Montserrat Light"/>
                <a:sym typeface="Montserrat Light"/>
              </a:rPr>
              <a:t>BookTok, Bookstagram, book blogs, book websites (Book Riot, Lit Hub, etc.) and word of mouth all have a say in purchases. </a:t>
            </a:r>
            <a:endParaRPr sz="1100">
              <a:solidFill>
                <a:srgbClr val="064981"/>
              </a:solidFill>
              <a:latin typeface="Montserrat Light"/>
              <a:ea typeface="Montserrat Light"/>
              <a:cs typeface="Montserrat Light"/>
              <a:sym typeface="Montserrat Light"/>
            </a:endParaRPr>
          </a:p>
        </p:txBody>
      </p:sp>
      <p:sp>
        <p:nvSpPr>
          <p:cNvPr id="195" name="Google Shape;195;p21"/>
          <p:cNvSpPr/>
          <p:nvPr/>
        </p:nvSpPr>
        <p:spPr>
          <a:xfrm>
            <a:off x="4349123" y="3536075"/>
            <a:ext cx="3418800" cy="3000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Word of Mouth/Book Websites</a:t>
            </a:r>
            <a:endParaRPr sz="11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